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7"/>
  </p:notesMasterIdLst>
  <p:handoutMasterIdLst>
    <p:handoutMasterId r:id="rId38"/>
  </p:handoutMasterIdLst>
  <p:sldIdLst>
    <p:sldId id="256" r:id="rId5"/>
    <p:sldId id="350" r:id="rId6"/>
    <p:sldId id="317" r:id="rId7"/>
    <p:sldId id="334" r:id="rId8"/>
    <p:sldId id="351" r:id="rId9"/>
    <p:sldId id="352" r:id="rId10"/>
    <p:sldId id="353" r:id="rId11"/>
    <p:sldId id="318" r:id="rId12"/>
    <p:sldId id="320" r:id="rId13"/>
    <p:sldId id="259" r:id="rId14"/>
    <p:sldId id="349" r:id="rId15"/>
    <p:sldId id="311" r:id="rId16"/>
    <p:sldId id="316" r:id="rId17"/>
    <p:sldId id="321" r:id="rId18"/>
    <p:sldId id="322" r:id="rId19"/>
    <p:sldId id="323" r:id="rId20"/>
    <p:sldId id="328" r:id="rId21"/>
    <p:sldId id="326" r:id="rId22"/>
    <p:sldId id="341" r:id="rId23"/>
    <p:sldId id="329" r:id="rId24"/>
    <p:sldId id="331" r:id="rId25"/>
    <p:sldId id="333" r:id="rId26"/>
    <p:sldId id="342" r:id="rId27"/>
    <p:sldId id="265" r:id="rId28"/>
    <p:sldId id="339" r:id="rId29"/>
    <p:sldId id="337" r:id="rId30"/>
    <p:sldId id="338" r:id="rId31"/>
    <p:sldId id="340" r:id="rId32"/>
    <p:sldId id="345" r:id="rId33"/>
    <p:sldId id="346" r:id="rId34"/>
    <p:sldId id="347" r:id="rId35"/>
    <p:sldId id="2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2CF49"/>
    <a:srgbClr val="41AEBD"/>
    <a:srgbClr val="0070C0"/>
    <a:srgbClr val="B80000"/>
    <a:srgbClr val="F16B6B"/>
    <a:srgbClr val="DB6767"/>
    <a:srgbClr val="F8A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244BD39-192C-F33F-D652-681CF9756F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BA9FE3-74CF-D2B0-5D74-400720F500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32094-FA4D-4DE1-B33B-3BA4CFA344D0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600C4F-F245-E002-FDC9-A04442F999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C75-5C82-EC77-4580-B95A1CC626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058C1-4C5E-4BD0-A32C-66C6E9699F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970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154FF-3CC1-4F3F-95FD-80D5C1C21481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2C76A-B4CE-42A2-AFB3-2B24852667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765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227CF-BCC7-4E9B-9F4F-2EF378FE9447}" type="datetime1">
              <a:rPr lang="es-ES" smtClean="0"/>
              <a:t>04/07/2023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30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9144-DF18-4B70-AA70-8FF34EF29C4B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73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85A5-EF65-47F3-BD7F-CFFDF29B2C49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B378-792C-4A5A-A8AA-81EB494275C9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01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D0C1-ED70-4FB8-887D-C34663B02829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1912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DB0F-CE34-4534-8B2D-E5F923319315}" type="datetime1">
              <a:rPr lang="es-ES" smtClean="0"/>
              <a:t>04/07/2023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26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C9AD-96E4-49A9-8957-70DB55668EEE}" type="datetime1">
              <a:rPr lang="es-ES" smtClean="0"/>
              <a:t>04/07/2023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516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7F3E-11C2-4074-8BDA-1400DC89DCB7}" type="datetime1">
              <a:rPr lang="es-ES" smtClean="0"/>
              <a:t>04/07/2023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702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B50D-C9AE-4B1A-836A-E56CB13E8B9A}" type="datetime1">
              <a:rPr lang="es-ES" smtClean="0"/>
              <a:t>04/07/2023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1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694-CE6F-42A8-A8D2-C872F313F946}" type="datetime1">
              <a:rPr lang="es-ES" smtClean="0"/>
              <a:t>04/07/2023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37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9F1F-0772-4609-BCB6-51B30B35CF47}" type="datetime1">
              <a:rPr lang="es-ES" smtClean="0"/>
              <a:t>04/07/2023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03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C040-1B72-4754-9359-DF7A161D3921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0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33D2-2349-4941-B624-FC049CE0404A}" type="datetime1">
              <a:rPr lang="es-ES" smtClean="0"/>
              <a:t>04/07/2023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10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59DF-C716-4530-B7B2-B9F09CB309B8}" type="datetime1">
              <a:rPr lang="es-ES" smtClean="0"/>
              <a:t>04/07/2023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4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0D122-47D2-4F1E-BB52-11BD33C967FF}" type="datetime1">
              <a:rPr lang="es-ES" smtClean="0"/>
              <a:t>04/07/2023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67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F66A-4BE1-4464-B2BB-235DF0085E72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21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5D30-6BF9-4AAD-9E99-DDA3089BED97}" type="datetime1">
              <a:rPr lang="es-ES" smtClean="0"/>
              <a:t>04/07/2023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25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D933CBC-7AE0-4279-AE6B-293BF51E0A65}" type="datetime1">
              <a:rPr lang="es-ES" smtClean="0"/>
              <a:t>04/07/2023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EE278F1-6990-4A95-A497-44C10573CC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456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2.png"/><Relationship Id="rId7" Type="http://schemas.openxmlformats.org/officeDocument/2006/relationships/image" Target="../media/image1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54.png"/><Relationship Id="rId10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3.png"/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12" Type="http://schemas.openxmlformats.org/officeDocument/2006/relationships/image" Target="../media/image12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58.png"/><Relationship Id="rId10" Type="http://schemas.openxmlformats.org/officeDocument/2006/relationships/image" Target="../media/image10.svg"/><Relationship Id="rId4" Type="http://schemas.openxmlformats.org/officeDocument/2006/relationships/image" Target="../media/image57.jpe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2.png"/><Relationship Id="rId7" Type="http://schemas.openxmlformats.org/officeDocument/2006/relationships/image" Target="../media/image1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63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6.png"/><Relationship Id="rId7" Type="http://schemas.openxmlformats.org/officeDocument/2006/relationships/image" Target="../media/image12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8.png"/><Relationship Id="rId7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69.pn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2.png"/><Relationship Id="rId7" Type="http://schemas.openxmlformats.org/officeDocument/2006/relationships/image" Target="../media/image1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5.jpeg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2.svg"/><Relationship Id="rId18" Type="http://schemas.openxmlformats.org/officeDocument/2006/relationships/image" Target="../media/image21.png"/><Relationship Id="rId3" Type="http://schemas.openxmlformats.org/officeDocument/2006/relationships/image" Target="../media/image31.svg"/><Relationship Id="rId21" Type="http://schemas.openxmlformats.org/officeDocument/2006/relationships/image" Target="../media/image39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30.png"/><Relationship Id="rId16" Type="http://schemas.openxmlformats.org/officeDocument/2006/relationships/image" Target="../media/image19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33.svg"/><Relationship Id="rId15" Type="http://schemas.openxmlformats.org/officeDocument/2006/relationships/image" Target="../media/image14.svg"/><Relationship Id="rId23" Type="http://schemas.openxmlformats.org/officeDocument/2006/relationships/image" Target="../media/image41.svg"/><Relationship Id="rId10" Type="http://schemas.openxmlformats.org/officeDocument/2006/relationships/image" Target="../media/image9.png"/><Relationship Id="rId19" Type="http://schemas.openxmlformats.org/officeDocument/2006/relationships/image" Target="../media/image22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3.png"/><Relationship Id="rId7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4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CF68E16-0F09-8D86-C79E-AC14C14A0977}"/>
              </a:ext>
            </a:extLst>
          </p:cNvPr>
          <p:cNvSpPr/>
          <p:nvPr/>
        </p:nvSpPr>
        <p:spPr>
          <a:xfrm>
            <a:off x="8402522" y="4199433"/>
            <a:ext cx="3960000" cy="39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2E7EE11-F6ED-EA84-022E-5C1CBE04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370" r="58909" b="12341"/>
          <a:stretch/>
        </p:blipFill>
        <p:spPr>
          <a:xfrm>
            <a:off x="9246054" y="4480557"/>
            <a:ext cx="2272937" cy="1110343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457429F5-CAAA-4093-454A-3FF9AF560F22}"/>
              </a:ext>
            </a:extLst>
          </p:cNvPr>
          <p:cNvSpPr txBox="1">
            <a:spLocks/>
          </p:cNvSpPr>
          <p:nvPr/>
        </p:nvSpPr>
        <p:spPr>
          <a:xfrm>
            <a:off x="932365" y="534600"/>
            <a:ext cx="10739437" cy="1468371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b="1">
                <a:latin typeface="Univers" panose="020B0503020202020204" pitchFamily="34" charset="0"/>
              </a:rPr>
              <a:t>ROBOMAP: Autonomía, Sistema de Alertas y Postproceso de datos</a:t>
            </a:r>
            <a:endParaRPr lang="es-ES" sz="5000">
              <a:latin typeface="Univers" panose="020B0503020202020204" pitchFamily="34" charset="0"/>
            </a:endParaRP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A78F8DD8-C4F4-4D00-4A73-2D1B3766A785}"/>
              </a:ext>
            </a:extLst>
          </p:cNvPr>
          <p:cNvSpPr txBox="1">
            <a:spLocks/>
          </p:cNvSpPr>
          <p:nvPr/>
        </p:nvSpPr>
        <p:spPr>
          <a:xfrm>
            <a:off x="3371851" y="2791096"/>
            <a:ext cx="5448299" cy="1275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Trabajo Fin de Grado - 23/06/2023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sz="2400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+mj-ea"/>
                <a:cs typeface="+mj-cs"/>
              </a:rPr>
              <a:t>Fabián Alfonso Beirutti Pérez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1E6CE3D8-BA79-FBCC-31F1-E1F4E7B5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7" t="36002" r="2321" b="14870"/>
          <a:stretch/>
        </p:blipFill>
        <p:spPr>
          <a:xfrm>
            <a:off x="8697413" y="5835445"/>
            <a:ext cx="3370218" cy="687977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7C8838D-84AA-B908-F14D-49489972CFA3}"/>
              </a:ext>
            </a:extLst>
          </p:cNvPr>
          <p:cNvCxnSpPr>
            <a:cxnSpLocks/>
          </p:cNvCxnSpPr>
          <p:nvPr/>
        </p:nvCxnSpPr>
        <p:spPr>
          <a:xfrm flipV="1">
            <a:off x="688292" y="534600"/>
            <a:ext cx="0" cy="1468371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ie de página 7">
            <a:extLst>
              <a:ext uri="{FF2B5EF4-FFF2-40B4-BE49-F238E27FC236}">
                <a16:creationId xmlns:a16="http://schemas.microsoft.com/office/drawing/2014/main" id="{7E9958C5-B306-E27B-71D8-B62F992D2DA1}"/>
              </a:ext>
            </a:extLst>
          </p:cNvPr>
          <p:cNvSpPr txBox="1">
            <a:spLocks/>
          </p:cNvSpPr>
          <p:nvPr/>
        </p:nvSpPr>
        <p:spPr>
          <a:xfrm>
            <a:off x="352824" y="5244134"/>
            <a:ext cx="4320000" cy="1468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s-ES" sz="20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Tutorizado por: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Alexis Quesada Arencibia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Gabriele Salvatore de Blasio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CCAE823-8DD6-302D-47F5-AF783A5E988D}"/>
              </a:ext>
            </a:extLst>
          </p:cNvPr>
          <p:cNvCxnSpPr>
            <a:cxnSpLocks/>
          </p:cNvCxnSpPr>
          <p:nvPr/>
        </p:nvCxnSpPr>
        <p:spPr>
          <a:xfrm>
            <a:off x="9246054" y="5704810"/>
            <a:ext cx="2425748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3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EE7026F-B39C-6236-21CE-57A1AC5F8519}"/>
              </a:ext>
            </a:extLst>
          </p:cNvPr>
          <p:cNvSpPr/>
          <p:nvPr/>
        </p:nvSpPr>
        <p:spPr>
          <a:xfrm>
            <a:off x="5782490" y="0"/>
            <a:ext cx="64095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D2F2FEB-3C61-EDFD-43D3-5FDF25E74057}"/>
              </a:ext>
            </a:extLst>
          </p:cNvPr>
          <p:cNvCxnSpPr>
            <a:cxnSpLocks/>
          </p:cNvCxnSpPr>
          <p:nvPr/>
        </p:nvCxnSpPr>
        <p:spPr>
          <a:xfrm flipV="1">
            <a:off x="11491087" y="0"/>
            <a:ext cx="0" cy="2708366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fecha 6">
            <a:extLst>
              <a:ext uri="{FF2B5EF4-FFF2-40B4-BE49-F238E27FC236}">
                <a16:creationId xmlns:a16="http://schemas.microsoft.com/office/drawing/2014/main" id="{B0EA5303-3680-E263-7057-8C373CEC29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61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10</a:t>
            </a:r>
          </a:p>
        </p:txBody>
      </p:sp>
      <p:pic>
        <p:nvPicPr>
          <p:cNvPr id="4" name="Imagen 3" descr="Imagen que contiene ventana, interior, edificio, pequeño&#10;&#10;Descripción generada automáticamente">
            <a:extLst>
              <a:ext uri="{FF2B5EF4-FFF2-40B4-BE49-F238E27FC236}">
                <a16:creationId xmlns:a16="http://schemas.microsoft.com/office/drawing/2014/main" id="{E7D53846-3DD7-8EE4-2EED-854C0487D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t="27446" r="13152"/>
          <a:stretch/>
        </p:blipFill>
        <p:spPr>
          <a:xfrm>
            <a:off x="423187" y="360362"/>
            <a:ext cx="4859379" cy="6127750"/>
          </a:xfrm>
          <a:prstGeom prst="roundRect">
            <a:avLst>
              <a:gd name="adj" fmla="val 23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17B7F0B-CB7F-4966-0F61-4EFB7CBB9586}"/>
              </a:ext>
            </a:extLst>
          </p:cNvPr>
          <p:cNvSpPr txBox="1"/>
          <p:nvPr/>
        </p:nvSpPr>
        <p:spPr>
          <a:xfrm>
            <a:off x="6343651" y="783109"/>
            <a:ext cx="514743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Módulo ROBOMAP (balizas ultrasonido)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Módulo de Adquisición de Datos BLE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Módulo Orientador del Receptor BLE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Módulo Meteorológico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9947500-7391-A0C0-5D19-9D2CEAAA5642}"/>
              </a:ext>
            </a:extLst>
          </p:cNvPr>
          <p:cNvCxnSpPr>
            <a:cxnSpLocks/>
          </p:cNvCxnSpPr>
          <p:nvPr/>
        </p:nvCxnSpPr>
        <p:spPr>
          <a:xfrm>
            <a:off x="4419600" y="1498689"/>
            <a:ext cx="18573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8757FE1-3848-47B6-3673-423DFD290E0F}"/>
              </a:ext>
            </a:extLst>
          </p:cNvPr>
          <p:cNvSpPr txBox="1"/>
          <p:nvPr/>
        </p:nvSpPr>
        <p:spPr>
          <a:xfrm>
            <a:off x="6343651" y="3258330"/>
            <a:ext cx="5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Módulo Controlador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B04EF17-2F65-A79F-FD1B-77956CD498C4}"/>
              </a:ext>
            </a:extLst>
          </p:cNvPr>
          <p:cNvCxnSpPr>
            <a:cxnSpLocks/>
          </p:cNvCxnSpPr>
          <p:nvPr/>
        </p:nvCxnSpPr>
        <p:spPr>
          <a:xfrm>
            <a:off x="4105275" y="3429000"/>
            <a:ext cx="2105024" cy="447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216D9CC-BB4E-361E-BB73-AEFBB20B3F4C}"/>
              </a:ext>
            </a:extLst>
          </p:cNvPr>
          <p:cNvSpPr txBox="1"/>
          <p:nvPr/>
        </p:nvSpPr>
        <p:spPr>
          <a:xfrm>
            <a:off x="6343651" y="4990673"/>
            <a:ext cx="5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Módulo ROBOMAP (motores)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469D201D-541E-FF81-B3F4-D6ED10BA7490}"/>
              </a:ext>
            </a:extLst>
          </p:cNvPr>
          <p:cNvCxnSpPr>
            <a:cxnSpLocks/>
          </p:cNvCxnSpPr>
          <p:nvPr/>
        </p:nvCxnSpPr>
        <p:spPr>
          <a:xfrm>
            <a:off x="4105275" y="5156289"/>
            <a:ext cx="21717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A3FB5DDF-B45D-5D62-B95C-B17AE0926DF6}"/>
              </a:ext>
            </a:extLst>
          </p:cNvPr>
          <p:cNvSpPr/>
          <p:nvPr/>
        </p:nvSpPr>
        <p:spPr>
          <a:xfrm>
            <a:off x="1381125" y="369888"/>
            <a:ext cx="3038475" cy="1430335"/>
          </a:xfrm>
          <a:prstGeom prst="rect">
            <a:avLst/>
          </a:prstGeom>
          <a:noFill/>
          <a:ln w="76200">
            <a:solidFill>
              <a:srgbClr val="41AE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6B22E90-3B78-02F3-315F-0696CCE7ECD7}"/>
              </a:ext>
            </a:extLst>
          </p:cNvPr>
          <p:cNvSpPr/>
          <p:nvPr/>
        </p:nvSpPr>
        <p:spPr>
          <a:xfrm>
            <a:off x="1752600" y="2600328"/>
            <a:ext cx="2352675" cy="1224134"/>
          </a:xfrm>
          <a:prstGeom prst="rect">
            <a:avLst/>
          </a:prstGeom>
          <a:noFill/>
          <a:ln w="76200">
            <a:solidFill>
              <a:srgbClr val="A2C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53FC289-289D-E35B-2D57-69FAD82A7E7B}"/>
              </a:ext>
            </a:extLst>
          </p:cNvPr>
          <p:cNvSpPr/>
          <p:nvPr/>
        </p:nvSpPr>
        <p:spPr>
          <a:xfrm>
            <a:off x="1704976" y="4493376"/>
            <a:ext cx="2400299" cy="19947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6F50E4-2BDE-A2D2-9943-379DA7281028}"/>
              </a:ext>
            </a:extLst>
          </p:cNvPr>
          <p:cNvSpPr txBox="1"/>
          <p:nvPr/>
        </p:nvSpPr>
        <p:spPr>
          <a:xfrm rot="5400000">
            <a:off x="9979447" y="1984083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72511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44231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Objetivos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49" y="63055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11</a:t>
            </a:r>
          </a:p>
        </p:txBody>
      </p:sp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B931AED-8E46-D4A7-4529-4E55B9E6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695CF0DA-1A1F-E646-B940-FC5F8998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270CAF66-BBCA-C893-2E4B-6B326674B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6775E24F-EAE8-D98A-F911-AA11A3387FA6}"/>
              </a:ext>
            </a:extLst>
          </p:cNvPr>
          <p:cNvSpPr txBox="1"/>
          <p:nvPr/>
        </p:nvSpPr>
        <p:spPr>
          <a:xfrm>
            <a:off x="615593" y="2599119"/>
            <a:ext cx="100088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Estudio de un Sistema Energético (SE) que dote de autonomía a ROBOMAP.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Análisis y desarrollo de un Sistema de Alertas (SA) que informe al usuario del estado de la plataforma.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Análisis del Módulo de Postproceso de Datos (MPD) e implementación de un algoritmo de estimación de posicionamiento.</a:t>
            </a:r>
            <a:endParaRPr lang="es-ES" i="1">
              <a:solidFill>
                <a:schemeClr val="bg1"/>
              </a:solidFill>
              <a:latin typeface="Univers" panose="020B0503020202020204" pitchFamily="34" charset="0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DD2F0D-7454-EE2F-021F-5BF63820ADDF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407562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6C2542CA-E4C7-D59D-6A8C-EE12D00FC016}"/>
              </a:ext>
            </a:extLst>
          </p:cNvPr>
          <p:cNvSpPr txBox="1">
            <a:spLocks/>
          </p:cNvSpPr>
          <p:nvPr/>
        </p:nvSpPr>
        <p:spPr>
          <a:xfrm>
            <a:off x="2868799" y="2267523"/>
            <a:ext cx="6471819" cy="87626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cap="all" spc="400">
                <a:latin typeface="Univers" panose="020B0503020202020204" pitchFamily="34" charset="0"/>
              </a:rPr>
              <a:t>Autonomía</a:t>
            </a:r>
            <a:endParaRPr lang="es-ES" sz="6000">
              <a:latin typeface="Univers" panose="020B0503020202020204" pitchFamily="34" charset="0"/>
            </a:endParaRPr>
          </a:p>
        </p:txBody>
      </p:sp>
      <p:sp>
        <p:nvSpPr>
          <p:cNvPr id="9" name="Marcador de pie de página 7">
            <a:extLst>
              <a:ext uri="{FF2B5EF4-FFF2-40B4-BE49-F238E27FC236}">
                <a16:creationId xmlns:a16="http://schemas.microsoft.com/office/drawing/2014/main" id="{8D1391D2-6912-3F64-1B76-E61480C0003F}"/>
              </a:ext>
            </a:extLst>
          </p:cNvPr>
          <p:cNvSpPr txBox="1">
            <a:spLocks/>
          </p:cNvSpPr>
          <p:nvPr/>
        </p:nvSpPr>
        <p:spPr>
          <a:xfrm>
            <a:off x="3646574" y="3437137"/>
            <a:ext cx="4916269" cy="560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Sistema Energético (SE)</a:t>
            </a:r>
          </a:p>
        </p:txBody>
      </p:sp>
      <p:pic>
        <p:nvPicPr>
          <p:cNvPr id="10" name="Gráfico 9" descr="Batería en carga con relleno sólido">
            <a:extLst>
              <a:ext uri="{FF2B5EF4-FFF2-40B4-BE49-F238E27FC236}">
                <a16:creationId xmlns:a16="http://schemas.microsoft.com/office/drawing/2014/main" id="{211CE05D-2BC9-37EE-C1ED-BB28809A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30" y="2537523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DAB8AB12-A053-E621-86A7-02BDB68C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194" y="3014509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B9E36E0B-EC94-CF5B-7C1F-E4D13CAD1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7245" y="2267523"/>
            <a:ext cx="540000" cy="540000"/>
          </a:xfrm>
          <a:prstGeom prst="rect">
            <a:avLst/>
          </a:prstGeom>
        </p:spPr>
      </p:pic>
      <p:pic>
        <p:nvPicPr>
          <p:cNvPr id="13" name="Gráfico 12" descr="Batería en carga con relleno sólido">
            <a:extLst>
              <a:ext uri="{FF2B5EF4-FFF2-40B4-BE49-F238E27FC236}">
                <a16:creationId xmlns:a16="http://schemas.microsoft.com/office/drawing/2014/main" id="{38D94FB7-E422-849F-A466-DF5613F3E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6223" y="2537523"/>
            <a:ext cx="540000" cy="540000"/>
          </a:xfrm>
          <a:prstGeom prst="rect">
            <a:avLst/>
          </a:prstGeom>
        </p:spPr>
      </p:pic>
      <p:pic>
        <p:nvPicPr>
          <p:cNvPr id="14" name="Gráfico 13" descr="Estadísticas con relleno sólido">
            <a:extLst>
              <a:ext uri="{FF2B5EF4-FFF2-40B4-BE49-F238E27FC236}">
                <a16:creationId xmlns:a16="http://schemas.microsoft.com/office/drawing/2014/main" id="{01CF4E11-35E6-20B0-82DC-C2ABDD05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087" y="3014509"/>
            <a:ext cx="540000" cy="540000"/>
          </a:xfrm>
          <a:prstGeom prst="rect">
            <a:avLst/>
          </a:prstGeom>
        </p:spPr>
      </p:pic>
      <p:pic>
        <p:nvPicPr>
          <p:cNvPr id="15" name="Gráfico 14" descr="Advertencia con relleno sólido">
            <a:extLst>
              <a:ext uri="{FF2B5EF4-FFF2-40B4-BE49-F238E27FC236}">
                <a16:creationId xmlns:a16="http://schemas.microsoft.com/office/drawing/2014/main" id="{BC432C28-FEAB-BF8E-1832-773002CC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2138" y="226752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7690206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Aparatos de medición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13</a:t>
            </a:r>
          </a:p>
        </p:txBody>
      </p:sp>
      <p:pic>
        <p:nvPicPr>
          <p:cNvPr id="26" name="Imagen 25" descr="Imagen que contiene tabla, hombre, aire&#10;&#10;Descripción generada automáticamente">
            <a:extLst>
              <a:ext uri="{FF2B5EF4-FFF2-40B4-BE49-F238E27FC236}">
                <a16:creationId xmlns:a16="http://schemas.microsoft.com/office/drawing/2014/main" id="{934CC516-92B6-3D43-6745-0D8D893C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25" y="4229284"/>
            <a:ext cx="1800000" cy="1800000"/>
          </a:xfrm>
          <a:prstGeom prst="rect">
            <a:avLst/>
          </a:prstGeom>
        </p:spPr>
      </p:pic>
      <p:pic>
        <p:nvPicPr>
          <p:cNvPr id="27" name="Imagen 26" descr="Imagen que contiene interior, nieve, hombre, firmar&#10;&#10;Descripción generada automáticamente">
            <a:extLst>
              <a:ext uri="{FF2B5EF4-FFF2-40B4-BE49-F238E27FC236}">
                <a16:creationId xmlns:a16="http://schemas.microsoft.com/office/drawing/2014/main" id="{6D274AA1-64CD-571A-87DA-1D26F006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49" y="2461627"/>
            <a:ext cx="1800000" cy="1800000"/>
          </a:xfrm>
          <a:prstGeom prst="rect">
            <a:avLst/>
          </a:prstGeom>
        </p:spPr>
      </p:pic>
      <p:pic>
        <p:nvPicPr>
          <p:cNvPr id="28" name="Imagen 27" descr="Un celular sobre una superficie de color negro&#10;&#10;Descripción generada automáticamente con confianza baja">
            <a:extLst>
              <a:ext uri="{FF2B5EF4-FFF2-40B4-BE49-F238E27FC236}">
                <a16:creationId xmlns:a16="http://schemas.microsoft.com/office/drawing/2014/main" id="{29BDBB80-B45C-D22D-5B00-92D485FB8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6" b="21162"/>
          <a:stretch/>
        </p:blipFill>
        <p:spPr>
          <a:xfrm>
            <a:off x="1665401" y="2710492"/>
            <a:ext cx="1227910" cy="1422925"/>
          </a:xfrm>
          <a:prstGeom prst="rect">
            <a:avLst/>
          </a:prstGeom>
        </p:spPr>
      </p:pic>
      <p:pic>
        <p:nvPicPr>
          <p:cNvPr id="29" name="Imagen 28" descr="Un reloj digital&#10;&#10;Descripción generada automáticamente con confianza media">
            <a:extLst>
              <a:ext uri="{FF2B5EF4-FFF2-40B4-BE49-F238E27FC236}">
                <a16:creationId xmlns:a16="http://schemas.microsoft.com/office/drawing/2014/main" id="{FE5F9347-5A46-C16B-AC9C-451A66353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13" y="4229284"/>
            <a:ext cx="1800000" cy="1800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2CD079A-E023-3A8E-70DA-ED93C9ACA7F7}"/>
              </a:ext>
            </a:extLst>
          </p:cNvPr>
          <p:cNvSpPr txBox="1"/>
          <p:nvPr/>
        </p:nvSpPr>
        <p:spPr>
          <a:xfrm>
            <a:off x="2769371" y="3119782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Multímetro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2C5FFAF-2EEF-5748-3D34-171651E32EE5}"/>
              </a:ext>
            </a:extLst>
          </p:cNvPr>
          <p:cNvSpPr txBox="1"/>
          <p:nvPr/>
        </p:nvSpPr>
        <p:spPr>
          <a:xfrm>
            <a:off x="3015123" y="4806118"/>
            <a:ext cx="205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Pinza amperimétrica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AF2C7C5-B8B4-A85B-A60D-E1D7808A4A0D}"/>
              </a:ext>
            </a:extLst>
          </p:cNvPr>
          <p:cNvSpPr txBox="1"/>
          <p:nvPr/>
        </p:nvSpPr>
        <p:spPr>
          <a:xfrm>
            <a:off x="8822803" y="4806118"/>
            <a:ext cx="197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Enchufe monitor consumo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F69B1A5-33AD-0969-AC22-0AC4D3DF2B53}"/>
              </a:ext>
            </a:extLst>
          </p:cNvPr>
          <p:cNvSpPr txBox="1"/>
          <p:nvPr/>
        </p:nvSpPr>
        <p:spPr>
          <a:xfrm>
            <a:off x="8921977" y="2981282"/>
            <a:ext cx="17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Sensores para el cuadro eléctrico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088E3F70-9E57-0438-7E6C-F60B91B4C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57B604B-D761-1F54-6007-7340749BC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3CE75939-87FD-61AE-28A3-A70F9F05B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0103503-615A-C817-E327-E1CC58E07E24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313976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7690206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Potencia eléctrica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11">
                <a:extLst>
                  <a:ext uri="{FF2B5EF4-FFF2-40B4-BE49-F238E27FC236}">
                    <a16:creationId xmlns:a16="http://schemas.microsoft.com/office/drawing/2014/main" id="{40E1365F-C7E4-A7BA-AC25-75DAA0B505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206314"/>
                  </p:ext>
                </p:extLst>
              </p:nvPr>
            </p:nvGraphicFramePr>
            <p:xfrm>
              <a:off x="1462487" y="2619152"/>
              <a:ext cx="9207864" cy="30800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9288">
                      <a:extLst>
                        <a:ext uri="{9D8B030D-6E8A-4147-A177-3AD203B41FA5}">
                          <a16:colId xmlns:a16="http://schemas.microsoft.com/office/drawing/2014/main" val="2554568298"/>
                        </a:ext>
                      </a:extLst>
                    </a:gridCol>
                    <a:gridCol w="3069288">
                      <a:extLst>
                        <a:ext uri="{9D8B030D-6E8A-4147-A177-3AD203B41FA5}">
                          <a16:colId xmlns:a16="http://schemas.microsoft.com/office/drawing/2014/main" val="3030441055"/>
                        </a:ext>
                      </a:extLst>
                    </a:gridCol>
                    <a:gridCol w="3069288">
                      <a:extLst>
                        <a:ext uri="{9D8B030D-6E8A-4147-A177-3AD203B41FA5}">
                          <a16:colId xmlns:a16="http://schemas.microsoft.com/office/drawing/2014/main" val="815820995"/>
                        </a:ext>
                      </a:extLst>
                    </a:gridCol>
                  </a:tblGrid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Tipo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Expresión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Unidad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602138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Activa (P)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s-E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s-E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s-E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s-ES" sz="1800">
                            <a:latin typeface="Univers" panose="020B0503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Vatios (W)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6734419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Reactiva (Q)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𝑠𝑒𝑛</m:t>
                                </m:r>
                                <m:d>
                                  <m:dPr>
                                    <m:ctrlPr>
                                      <a:rPr lang="es-E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800">
                            <a:latin typeface="Univers" panose="020B0503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Voltio amperio reactivo (VAR)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106999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Aparente (S)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s-E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s-ES" sz="1800">
                            <a:latin typeface="Univers" panose="020B0503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Voltio amperio (VA)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9040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11">
                <a:extLst>
                  <a:ext uri="{FF2B5EF4-FFF2-40B4-BE49-F238E27FC236}">
                    <a16:creationId xmlns:a16="http://schemas.microsoft.com/office/drawing/2014/main" id="{40E1365F-C7E4-A7BA-AC25-75DAA0B505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206314"/>
                  </p:ext>
                </p:extLst>
              </p:nvPr>
            </p:nvGraphicFramePr>
            <p:xfrm>
              <a:off x="1462487" y="2619152"/>
              <a:ext cx="9207864" cy="30800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9288">
                      <a:extLst>
                        <a:ext uri="{9D8B030D-6E8A-4147-A177-3AD203B41FA5}">
                          <a16:colId xmlns:a16="http://schemas.microsoft.com/office/drawing/2014/main" val="2554568298"/>
                        </a:ext>
                      </a:extLst>
                    </a:gridCol>
                    <a:gridCol w="3069288">
                      <a:extLst>
                        <a:ext uri="{9D8B030D-6E8A-4147-A177-3AD203B41FA5}">
                          <a16:colId xmlns:a16="http://schemas.microsoft.com/office/drawing/2014/main" val="3030441055"/>
                        </a:ext>
                      </a:extLst>
                    </a:gridCol>
                    <a:gridCol w="3069288">
                      <a:extLst>
                        <a:ext uri="{9D8B030D-6E8A-4147-A177-3AD203B41FA5}">
                          <a16:colId xmlns:a16="http://schemas.microsoft.com/office/drawing/2014/main" val="815820995"/>
                        </a:ext>
                      </a:extLst>
                    </a:gridCol>
                  </a:tblGrid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Tipo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Expresión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>
                              <a:solidFill>
                                <a:schemeClr val="bg1"/>
                              </a:solidFill>
                              <a:latin typeface="Univers" panose="020B0503020202020204" pitchFamily="34" charset="0"/>
                            </a:rPr>
                            <a:t>Unidad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602138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Activa (P)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98" t="-101587" r="-100397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Vatios (W)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6734419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Reactiva (Q)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98" t="-200000" r="-100397" b="-100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Voltio amperio reactivo (VAR)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106999"/>
                      </a:ext>
                    </a:extLst>
                  </a:tr>
                  <a:tr h="770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Potencia Aparente (S)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98" t="-302381" r="-100397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latin typeface="Univers" panose="020B0503020202020204" pitchFamily="34" charset="0"/>
                            </a:rPr>
                            <a:t>Voltio amperio (VA)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90405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DA4F1B14-61D3-BFFA-C920-8DD53C32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9CA9E620-8DDF-B31A-317E-FAEEAAF29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1531D440-E84B-54C7-0A0C-B069A595D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2D0EC4A-5B32-6216-7E0C-BE728242AEAD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85093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Fuentes de alimentación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15</a:t>
            </a:r>
          </a:p>
        </p:txBody>
      </p:sp>
      <p:pic>
        <p:nvPicPr>
          <p:cNvPr id="45" name="Imagen 44" descr="Imagen de la pantalla de un celular&#10;&#10;Descripción generada automáticamente con confianza baja">
            <a:extLst>
              <a:ext uri="{FF2B5EF4-FFF2-40B4-BE49-F238E27FC236}">
                <a16:creationId xmlns:a16="http://schemas.microsoft.com/office/drawing/2014/main" id="{23F253CE-BBAF-883A-0243-0784478EB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75" y="2714352"/>
            <a:ext cx="1936650" cy="869924"/>
          </a:xfrm>
          <a:prstGeom prst="rect">
            <a:avLst/>
          </a:prstGeom>
        </p:spPr>
      </p:pic>
      <p:pic>
        <p:nvPicPr>
          <p:cNvPr id="46" name="Imagen 4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C6283F0-0AC1-51FC-0453-11434BD3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43" y="4303368"/>
            <a:ext cx="1340114" cy="1137067"/>
          </a:xfrm>
          <a:prstGeom prst="rect">
            <a:avLst/>
          </a:prstGeom>
        </p:spPr>
      </p:pic>
      <p:pic>
        <p:nvPicPr>
          <p:cNvPr id="47" name="Imagen 46" descr="Imagen que contiene tabla&#10;&#10;Descripción generada automáticamente">
            <a:extLst>
              <a:ext uri="{FF2B5EF4-FFF2-40B4-BE49-F238E27FC236}">
                <a16:creationId xmlns:a16="http://schemas.microsoft.com/office/drawing/2014/main" id="{538D3D79-5682-C7A8-A382-4A63FB061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21000"/>
          <a:stretch/>
        </p:blipFill>
        <p:spPr>
          <a:xfrm>
            <a:off x="1387343" y="4398655"/>
            <a:ext cx="1622556" cy="946491"/>
          </a:xfrm>
          <a:prstGeom prst="rect">
            <a:avLst/>
          </a:prstGeom>
        </p:spPr>
      </p:pic>
      <p:pic>
        <p:nvPicPr>
          <p:cNvPr id="48" name="Imagen 47" descr="Un celular sobre una mesa&#10;&#10;Descripción generada automáticamente con confianza baja">
            <a:extLst>
              <a:ext uri="{FF2B5EF4-FFF2-40B4-BE49-F238E27FC236}">
                <a16:creationId xmlns:a16="http://schemas.microsoft.com/office/drawing/2014/main" id="{07D07410-8BEC-9EC4-42DB-2216B0FC5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944" b="99473" l="40781" r="71133">
                        <a14:foregroundMark x1="56289" y1="33450" x2="49609" y2="28530"/>
                        <a14:foregroundMark x1="49609" y1="28530" x2="42656" y2="30404"/>
                        <a14:foregroundMark x1="42656" y1="30404" x2="41523" y2="39484"/>
                        <a14:foregroundMark x1="70508" y1="65436" x2="71133" y2="61219"/>
                        <a14:foregroundMark x1="59414" y1="92443" x2="65508" y2="92150"/>
                        <a14:foregroundMark x1="45898" y1="91564" x2="45000" y2="99531"/>
                        <a14:foregroundMark x1="41328" y1="70533" x2="41016" y2="68834"/>
                        <a14:foregroundMark x1="41133" y1="64265" x2="41602" y2="30639"/>
                        <a14:foregroundMark x1="40820" y1="64089" x2="41406" y2="54013"/>
                        <a14:foregroundMark x1="41797" y1="28061" x2="49297" y2="27944"/>
                        <a14:foregroundMark x1="49297" y1="27944" x2="55977" y2="2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38" t="24766" r="25459" b="14722"/>
          <a:stretch/>
        </p:blipFill>
        <p:spPr>
          <a:xfrm>
            <a:off x="4944846" y="4372492"/>
            <a:ext cx="870303" cy="972654"/>
          </a:xfrm>
          <a:prstGeom prst="rect">
            <a:avLst/>
          </a:prstGeom>
        </p:spPr>
      </p:pic>
      <p:pic>
        <p:nvPicPr>
          <p:cNvPr id="49" name="Imagen 48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185D9CDE-EA77-E6A2-F5E7-D6159B1729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8" b="33303"/>
          <a:stretch/>
        </p:blipFill>
        <p:spPr>
          <a:xfrm>
            <a:off x="6096000" y="4519226"/>
            <a:ext cx="1623019" cy="705352"/>
          </a:xfrm>
          <a:prstGeom prst="rect">
            <a:avLst/>
          </a:prstGeom>
        </p:spPr>
      </p:pic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9B58A83-B4E3-3896-DBBE-8661E8376476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V="1">
            <a:off x="2198621" y="3584276"/>
            <a:ext cx="3897379" cy="81437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pic>
        <p:nvPicPr>
          <p:cNvPr id="51" name="Imagen 50" descr="Logotipo&#10;&#10;Descripción generada automáticamente">
            <a:extLst>
              <a:ext uri="{FF2B5EF4-FFF2-40B4-BE49-F238E27FC236}">
                <a16:creationId xmlns:a16="http://schemas.microsoft.com/office/drawing/2014/main" id="{8FF90888-8F7E-7A6E-D385-EA4BEB3E7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86" y="3904153"/>
            <a:ext cx="360580" cy="360580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0AB17A3B-9521-E1CA-C443-D2D86B2C221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096000" y="3584276"/>
            <a:ext cx="0" cy="79733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pic>
        <p:nvPicPr>
          <p:cNvPr id="55" name="Imagen 54" descr="Logotipo&#10;&#10;Descripción generada automáticamente">
            <a:extLst>
              <a:ext uri="{FF2B5EF4-FFF2-40B4-BE49-F238E27FC236}">
                <a16:creationId xmlns:a16="http://schemas.microsoft.com/office/drawing/2014/main" id="{C274776B-4D43-499B-30B5-134FA259B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11" y="3861936"/>
            <a:ext cx="360580" cy="360580"/>
          </a:xfrm>
          <a:prstGeom prst="rect">
            <a:avLst/>
          </a:prstGeom>
        </p:spPr>
      </p:pic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90A5B141-5983-1C45-4ADF-9482444F98D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6096000" y="3584276"/>
            <a:ext cx="3790950" cy="91590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pic>
        <p:nvPicPr>
          <p:cNvPr id="59" name="Imagen 58" descr="Logotipo&#10;&#10;Descripción generada automáticamente">
            <a:extLst>
              <a:ext uri="{FF2B5EF4-FFF2-40B4-BE49-F238E27FC236}">
                <a16:creationId xmlns:a16="http://schemas.microsoft.com/office/drawing/2014/main" id="{DF3134F6-11ED-E528-9F39-7AA2C17A2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88" y="3968831"/>
            <a:ext cx="360580" cy="36058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49131DED-6639-E7A7-20CA-62A77B882B25}"/>
              </a:ext>
            </a:extLst>
          </p:cNvPr>
          <p:cNvSpPr txBox="1"/>
          <p:nvPr/>
        </p:nvSpPr>
        <p:spPr>
          <a:xfrm>
            <a:off x="768281" y="5543173"/>
            <a:ext cx="194659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s-ES" sz="1600"/>
              <a:t>Adaptador DVE</a:t>
            </a:r>
          </a:p>
          <a:p>
            <a:pPr algn="ctr"/>
            <a:r>
              <a:rPr lang="es-ES" sz="1600"/>
              <a:t>Salida: 12V / 5A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7B21E710-7B9E-DC34-55BA-DA5C56F4575A}"/>
              </a:ext>
            </a:extLst>
          </p:cNvPr>
          <p:cNvSpPr txBox="1"/>
          <p:nvPr/>
        </p:nvSpPr>
        <p:spPr>
          <a:xfrm>
            <a:off x="4362450" y="5542147"/>
            <a:ext cx="37123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s-ES" sz="1600"/>
              <a:t>Adaptador 3YE + Hub USB </a:t>
            </a:r>
            <a:r>
              <a:rPr lang="es-ES" sz="1600" err="1"/>
              <a:t>tp</a:t>
            </a:r>
            <a:r>
              <a:rPr lang="es-ES" sz="1600"/>
              <a:t>-link</a:t>
            </a:r>
          </a:p>
          <a:p>
            <a:pPr algn="ctr"/>
            <a:r>
              <a:rPr lang="es-ES" sz="1600"/>
              <a:t>Salida: 12V / 2A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86DDF28A-9541-6FF5-5EF7-5E7BD991DDC4}"/>
              </a:ext>
            </a:extLst>
          </p:cNvPr>
          <p:cNvSpPr txBox="1"/>
          <p:nvPr/>
        </p:nvSpPr>
        <p:spPr>
          <a:xfrm>
            <a:off x="8963025" y="5543173"/>
            <a:ext cx="232465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s-ES" sz="1600"/>
              <a:t>Adaptador NIMO</a:t>
            </a:r>
          </a:p>
          <a:p>
            <a:pPr algn="ctr"/>
            <a:r>
              <a:rPr lang="es-ES" sz="1600"/>
              <a:t>Salida: 12V / 20.8A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3D4A882F-A2F5-A027-D708-5DCA513E5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92DE1EA9-570A-AE40-DCB5-3A04A36FF6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EC529A2B-9EC6-EB93-DE40-5B6CEDC92E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E7536B7-0562-F406-E4BD-2DB98FB47409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295351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Resultados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16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01B1532-C2B4-0C1D-6B24-F1C966CC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5537"/>
              </p:ext>
            </p:extLst>
          </p:nvPr>
        </p:nvGraphicFramePr>
        <p:xfrm>
          <a:off x="1058497" y="2522763"/>
          <a:ext cx="10088473" cy="3486148"/>
        </p:xfrm>
        <a:graphic>
          <a:graphicData uri="http://schemas.openxmlformats.org/drawingml/2006/table">
            <a:tbl>
              <a:tblPr firstRow="1" firstCol="1" bandRow="1"/>
              <a:tblGrid>
                <a:gridCol w="2687805">
                  <a:extLst>
                    <a:ext uri="{9D8B030D-6E8A-4147-A177-3AD203B41FA5}">
                      <a16:colId xmlns:a16="http://schemas.microsoft.com/office/drawing/2014/main" val="2686960769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2617095797"/>
                    </a:ext>
                  </a:extLst>
                </a:gridCol>
                <a:gridCol w="1489397">
                  <a:extLst>
                    <a:ext uri="{9D8B030D-6E8A-4147-A177-3AD203B41FA5}">
                      <a16:colId xmlns:a16="http://schemas.microsoft.com/office/drawing/2014/main" val="2734144997"/>
                    </a:ext>
                  </a:extLst>
                </a:gridCol>
                <a:gridCol w="1319554">
                  <a:extLst>
                    <a:ext uri="{9D8B030D-6E8A-4147-A177-3AD203B41FA5}">
                      <a16:colId xmlns:a16="http://schemas.microsoft.com/office/drawing/2014/main" val="258613061"/>
                    </a:ext>
                  </a:extLst>
                </a:gridCol>
                <a:gridCol w="1668744">
                  <a:extLst>
                    <a:ext uri="{9D8B030D-6E8A-4147-A177-3AD203B41FA5}">
                      <a16:colId xmlns:a16="http://schemas.microsoft.com/office/drawing/2014/main" val="2131286940"/>
                    </a:ext>
                  </a:extLst>
                </a:gridCol>
                <a:gridCol w="1514340">
                  <a:extLst>
                    <a:ext uri="{9D8B030D-6E8A-4147-A177-3AD203B41FA5}">
                      <a16:colId xmlns:a16="http://schemas.microsoft.com/office/drawing/2014/main" val="2368477827"/>
                    </a:ext>
                  </a:extLst>
                </a:gridCol>
              </a:tblGrid>
              <a:tr h="7936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Fuente de alimentación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Potencia (W)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Factor de corrección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Voltaje (V)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Intensidad (A)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Consumo (kWh)</a:t>
                      </a:r>
                      <a:endParaRPr lang="es-ES" sz="14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44868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DVE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0.00007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036963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3YE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3.51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0.00035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389238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NIMO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11.23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39486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Regleta PCA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14.82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0.00148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90985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DVE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2.89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0.00029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837347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Mínimo NIMO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10.09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0.00101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23487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Máximo NIMO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28.83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0.00288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072209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Mínimo regleta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14.43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1.44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0.00144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38599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Máximo regleta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27.83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0.00278</a:t>
                      </a:r>
                      <a:endParaRPr lang="es-ES" sz="1200">
                        <a:effectLst/>
                        <a:latin typeface="Univers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470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39">
                <a:extLst>
                  <a:ext uri="{FF2B5EF4-FFF2-40B4-BE49-F238E27FC236}">
                    <a16:creationId xmlns:a16="http://schemas.microsoft.com/office/drawing/2014/main" id="{13059977-9DDA-EC80-92A9-E2AB8606337B}"/>
                  </a:ext>
                </a:extLst>
              </p:cNvPr>
              <p:cNvSpPr txBox="1"/>
              <p:nvPr/>
            </p:nvSpPr>
            <p:spPr>
              <a:xfrm>
                <a:off x="6110358" y="1426415"/>
                <a:ext cx="2966966" cy="666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s-E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s-ES" i="1" kern="120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s-ES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𝑓𝑎𝑐𝑡𝑜𝑟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𝑑𝑒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𝑐𝑜𝑟𝑟𝑒𝑐𝑐𝑖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ó</m:t>
                          </m:r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E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s-E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39">
                <a:extLst>
                  <a:ext uri="{FF2B5EF4-FFF2-40B4-BE49-F238E27FC236}">
                    <a16:creationId xmlns:a16="http://schemas.microsoft.com/office/drawing/2014/main" id="{13059977-9DDA-EC80-92A9-E2AB86063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358" y="1426415"/>
                <a:ext cx="2966966" cy="666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4D2021A5-C868-D552-81D2-C0B68024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8E406436-7978-A326-CE51-A6C97FC4E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32E0B336-BD5C-641F-BE16-58E7F32BE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AAF7DB-7283-858C-05CD-58EDE7727C10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334342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Propuesta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F6AC4C-2AAD-5685-4274-BD00E97CF6E5}"/>
              </a:ext>
            </a:extLst>
          </p:cNvPr>
          <p:cNvSpPr txBox="1"/>
          <p:nvPr/>
        </p:nvSpPr>
        <p:spPr>
          <a:xfrm>
            <a:off x="615593" y="2533532"/>
            <a:ext cx="979985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Reemplazar los 3 adaptadores de corriente por una única fuente de alimentación.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Pack de baterías de Iones de Litio (Li-ion)</a:t>
            </a:r>
            <a:endParaRPr lang="es-ES" sz="1600">
              <a:solidFill>
                <a:schemeClr val="bg1"/>
              </a:solidFill>
              <a:latin typeface="Univers" panose="020B0503020202020204" pitchFamily="34" charset="0"/>
              <a:ea typeface="+mj-ea"/>
              <a:cs typeface="+mj-cs"/>
            </a:endParaRPr>
          </a:p>
        </p:txBody>
      </p:sp>
      <p:graphicFrame>
        <p:nvGraphicFramePr>
          <p:cNvPr id="10" name="Tabla 11">
            <a:extLst>
              <a:ext uri="{FF2B5EF4-FFF2-40B4-BE49-F238E27FC236}">
                <a16:creationId xmlns:a16="http://schemas.microsoft.com/office/drawing/2014/main" id="{A99EBC5C-F40B-BBD4-383D-35C272365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17035"/>
              </p:ext>
            </p:extLst>
          </p:nvPr>
        </p:nvGraphicFramePr>
        <p:xfrm>
          <a:off x="1045029" y="3804240"/>
          <a:ext cx="10101942" cy="2243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0971">
                  <a:extLst>
                    <a:ext uri="{9D8B030D-6E8A-4147-A177-3AD203B41FA5}">
                      <a16:colId xmlns:a16="http://schemas.microsoft.com/office/drawing/2014/main" val="2554568298"/>
                    </a:ext>
                  </a:extLst>
                </a:gridCol>
                <a:gridCol w="5050971">
                  <a:extLst>
                    <a:ext uri="{9D8B030D-6E8A-4147-A177-3AD203B41FA5}">
                      <a16:colId xmlns:a16="http://schemas.microsoft.com/office/drawing/2014/main" val="815820995"/>
                    </a:ext>
                  </a:extLst>
                </a:gridCol>
              </a:tblGrid>
              <a:tr h="560953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bg1"/>
                          </a:solidFill>
                          <a:latin typeface="Univers" panose="020B0503020202020204" pitchFamily="34" charset="0"/>
                        </a:rPr>
                        <a:t>Ventajas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bg1"/>
                          </a:solidFill>
                          <a:latin typeface="Univers" panose="020B0503020202020204" pitchFamily="34" charset="0"/>
                        </a:rPr>
                        <a:t>Desventajas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02138"/>
                  </a:ext>
                </a:extLst>
              </a:tr>
              <a:tr h="560953"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Mayor densidad de energía sin sacrificar peso o espacio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Vida útil de 3 años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734419"/>
                  </a:ext>
                </a:extLst>
              </a:tr>
              <a:tr h="560953"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Mayor rendimiento y bajo factor de autodescarga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Medidas de seguridad adicionales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106999"/>
                  </a:ext>
                </a:extLst>
              </a:tr>
              <a:tr h="560953"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Descarga lineal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latin typeface="Univers" panose="020B0503020202020204" pitchFamily="34" charset="0"/>
                        </a:rPr>
                        <a:t>Mayor costo que otras opciones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40594"/>
                  </a:ext>
                </a:extLst>
              </a:tr>
            </a:tbl>
          </a:graphicData>
        </a:graphic>
      </p:graphicFrame>
      <p:pic>
        <p:nvPicPr>
          <p:cNvPr id="7" name="Gráfico 6" descr="Batería en carga con relleno sólido">
            <a:extLst>
              <a:ext uri="{FF2B5EF4-FFF2-40B4-BE49-F238E27FC236}">
                <a16:creationId xmlns:a16="http://schemas.microsoft.com/office/drawing/2014/main" id="{C17DD1FF-78D1-082D-84DD-89591DE9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A41F901E-9030-42E8-BD8F-5C10853B1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234AA865-21BA-7090-534E-379F2A6F6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1ACD22-A8C9-C818-0285-24B36298A893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5067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Propuesta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18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F6AC4C-2AAD-5685-4274-BD00E97CF6E5}"/>
              </a:ext>
            </a:extLst>
          </p:cNvPr>
          <p:cNvSpPr txBox="1"/>
          <p:nvPr/>
        </p:nvSpPr>
        <p:spPr>
          <a:xfrm>
            <a:off x="615593" y="2691851"/>
            <a:ext cx="4574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Requisitos ROBOMAP:</a:t>
            </a:r>
          </a:p>
          <a:p>
            <a:pPr marL="742950" lvl="1" indent="-285750"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Al menos 12V</a:t>
            </a:r>
          </a:p>
          <a:p>
            <a:pPr marL="742950" lvl="1" indent="-285750"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Al menos 3A de descarga máxima</a:t>
            </a:r>
          </a:p>
          <a:p>
            <a:pPr marL="742950" lvl="1" indent="-285750"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¿Capacidad?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168E653A-6AFE-47B3-2AC4-B0850AA0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r="18097"/>
          <a:stretch/>
        </p:blipFill>
        <p:spPr>
          <a:xfrm>
            <a:off x="615593" y="4428854"/>
            <a:ext cx="1236617" cy="18766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F9C086F-0054-51C8-EA21-E7C6053A2CE7}"/>
              </a:ext>
            </a:extLst>
          </p:cNvPr>
          <p:cNvSpPr txBox="1"/>
          <p:nvPr/>
        </p:nvSpPr>
        <p:spPr>
          <a:xfrm>
            <a:off x="2194678" y="4551594"/>
            <a:ext cx="35212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LG 18650 MJ1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2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Voltaje nominal 3.6V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2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Rango voltaje 2.5V - 4.2V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2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Capacidad 3500 mAh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2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Descarga máxima 10A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2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Peso 46g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5521846-5FF0-2791-E7DD-DFBAB4D4D484}"/>
              </a:ext>
            </a:extLst>
          </p:cNvPr>
          <p:cNvGrpSpPr/>
          <p:nvPr/>
        </p:nvGrpSpPr>
        <p:grpSpPr>
          <a:xfrm>
            <a:off x="6975668" y="2971800"/>
            <a:ext cx="3592283" cy="914400"/>
            <a:chOff x="7593874" y="2971800"/>
            <a:chExt cx="3592283" cy="914400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32A077E-BF0B-1C36-444A-45C329FEF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5047" y="3429000"/>
              <a:ext cx="71111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4DB5EFE-0071-3F24-D1EE-00E715DA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5070" y="3429000"/>
              <a:ext cx="71111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AE646F2-D7B1-77F1-4943-981FDBCB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874" y="3429000"/>
              <a:ext cx="70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áfico 13" descr="Batería con relleno sólido">
              <a:extLst>
                <a:ext uri="{FF2B5EF4-FFF2-40B4-BE49-F238E27FC236}">
                  <a16:creationId xmlns:a16="http://schemas.microsoft.com/office/drawing/2014/main" id="{A329FD70-EE43-5EE0-CF74-76DCDF5C3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3954" y="2971800"/>
              <a:ext cx="914400" cy="914400"/>
            </a:xfrm>
            <a:prstGeom prst="rect">
              <a:avLst/>
            </a:prstGeom>
          </p:spPr>
        </p:pic>
        <p:pic>
          <p:nvPicPr>
            <p:cNvPr id="15" name="Gráfico 14" descr="Batería con relleno sólido">
              <a:extLst>
                <a:ext uri="{FF2B5EF4-FFF2-40B4-BE49-F238E27FC236}">
                  <a16:creationId xmlns:a16="http://schemas.microsoft.com/office/drawing/2014/main" id="{4DCFFD63-771F-3622-4DF0-7647779D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3829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F4D1D3-BAE1-13B7-B8A5-BAFEC290498F}"/>
              </a:ext>
            </a:extLst>
          </p:cNvPr>
          <p:cNvSpPr txBox="1"/>
          <p:nvPr/>
        </p:nvSpPr>
        <p:spPr>
          <a:xfrm>
            <a:off x="7097724" y="2573923"/>
            <a:ext cx="332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Conexión en serie suma voltaje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B5D38D1-9FDA-DE9A-0428-1EE317653F11}"/>
              </a:ext>
            </a:extLst>
          </p:cNvPr>
          <p:cNvSpPr txBox="1"/>
          <p:nvPr/>
        </p:nvSpPr>
        <p:spPr>
          <a:xfrm>
            <a:off x="6852654" y="4163894"/>
            <a:ext cx="389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600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Conexión en paralelo suma capacidad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62246D-64C7-49D0-D314-A9DBCE7651B3}"/>
              </a:ext>
            </a:extLst>
          </p:cNvPr>
          <p:cNvGrpSpPr/>
          <p:nvPr/>
        </p:nvGrpSpPr>
        <p:grpSpPr>
          <a:xfrm>
            <a:off x="7400275" y="4780142"/>
            <a:ext cx="2555966" cy="1169055"/>
            <a:chOff x="8233954" y="5040557"/>
            <a:chExt cx="2555966" cy="1169055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B96FD1CE-2A5A-725F-2FA3-9BDA24C080B0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54" y="5040557"/>
              <a:ext cx="0" cy="2263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A855625A-BE4E-C5D9-3435-00C4C67D9C3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002" y="5040557"/>
              <a:ext cx="0" cy="2263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4DBDB05C-1BA7-DB2C-71A0-B4F501792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671" y="5044984"/>
              <a:ext cx="21162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0D1E9C7-875C-FBF8-2422-C86DE0534954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54" y="5983225"/>
              <a:ext cx="0" cy="2263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E52A1234-DD36-7AC4-285C-4D45ECAF0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1154" y="6194463"/>
              <a:ext cx="14535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áfico 25" descr="Batería con relleno sólido">
              <a:extLst>
                <a:ext uri="{FF2B5EF4-FFF2-40B4-BE49-F238E27FC236}">
                  <a16:creationId xmlns:a16="http://schemas.microsoft.com/office/drawing/2014/main" id="{8334F77B-4EAC-F208-51B8-C953AF7A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8233954" y="5118697"/>
              <a:ext cx="914400" cy="914400"/>
            </a:xfrm>
            <a:prstGeom prst="rect">
              <a:avLst/>
            </a:prstGeom>
          </p:spPr>
        </p:pic>
        <p:pic>
          <p:nvPicPr>
            <p:cNvPr id="27" name="Gráfico 26" descr="Batería con relleno sólido">
              <a:extLst>
                <a:ext uri="{FF2B5EF4-FFF2-40B4-BE49-F238E27FC236}">
                  <a16:creationId xmlns:a16="http://schemas.microsoft.com/office/drawing/2014/main" id="{4A758EE7-A498-C497-95D9-790EB1E9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673829" y="5118697"/>
              <a:ext cx="914400" cy="914400"/>
            </a:xfrm>
            <a:prstGeom prst="rect">
              <a:avLst/>
            </a:prstGeom>
          </p:spPr>
        </p:pic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8DA9F4E-15E8-79C2-49E0-65120E660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28046" y="5983225"/>
              <a:ext cx="0" cy="2263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E9B9F27D-A46C-8EE9-1DB3-AB647B4C0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8046" y="6194463"/>
              <a:ext cx="61871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áfico 6" descr="Batería en carga con relleno sólido">
            <a:extLst>
              <a:ext uri="{FF2B5EF4-FFF2-40B4-BE49-F238E27FC236}">
                <a16:creationId xmlns:a16="http://schemas.microsoft.com/office/drawing/2014/main" id="{1F341C10-EF51-59D4-663A-90A06E11D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0" name="Gráfico 9" descr="Estadísticas con relleno sólido">
            <a:extLst>
              <a:ext uri="{FF2B5EF4-FFF2-40B4-BE49-F238E27FC236}">
                <a16:creationId xmlns:a16="http://schemas.microsoft.com/office/drawing/2014/main" id="{1DBDFDB0-2B8D-AA59-B199-D0D707E88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3" name="Gráfico 12" descr="Advertencia con relleno sólido">
            <a:extLst>
              <a:ext uri="{FF2B5EF4-FFF2-40B4-BE49-F238E27FC236}">
                <a16:creationId xmlns:a16="http://schemas.microsoft.com/office/drawing/2014/main" id="{277B1F52-64A5-6945-8B16-E179AF8FD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9C1146-6943-E021-6462-4E295FD94AEA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 Autonomía</a:t>
            </a:r>
          </a:p>
        </p:txBody>
      </p:sp>
    </p:spTree>
    <p:extLst>
      <p:ext uri="{BB962C8B-B14F-4D97-AF65-F5344CB8AC3E}">
        <p14:creationId xmlns:p14="http://schemas.microsoft.com/office/powerpoint/2010/main" val="159632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Batería en carga con relleno sólido">
            <a:extLst>
              <a:ext uri="{FF2B5EF4-FFF2-40B4-BE49-F238E27FC236}">
                <a16:creationId xmlns:a16="http://schemas.microsoft.com/office/drawing/2014/main" id="{211CE05D-2BC9-37EE-C1ED-BB28809A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30" y="2537523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DAB8AB12-A053-E621-86A7-02BDB68C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194" y="3014509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B9E36E0B-EC94-CF5B-7C1F-E4D13CAD1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7245" y="2267523"/>
            <a:ext cx="540000" cy="540000"/>
          </a:xfrm>
          <a:prstGeom prst="rect">
            <a:avLst/>
          </a:prstGeom>
        </p:spPr>
      </p:pic>
      <p:pic>
        <p:nvPicPr>
          <p:cNvPr id="13" name="Gráfico 12" descr="Batería en carga con relleno sólido">
            <a:extLst>
              <a:ext uri="{FF2B5EF4-FFF2-40B4-BE49-F238E27FC236}">
                <a16:creationId xmlns:a16="http://schemas.microsoft.com/office/drawing/2014/main" id="{38D94FB7-E422-849F-A466-DF5613F3E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6223" y="2537523"/>
            <a:ext cx="540000" cy="540000"/>
          </a:xfrm>
          <a:prstGeom prst="rect">
            <a:avLst/>
          </a:prstGeom>
        </p:spPr>
      </p:pic>
      <p:pic>
        <p:nvPicPr>
          <p:cNvPr id="14" name="Gráfico 13" descr="Estadísticas con relleno sólido">
            <a:extLst>
              <a:ext uri="{FF2B5EF4-FFF2-40B4-BE49-F238E27FC236}">
                <a16:creationId xmlns:a16="http://schemas.microsoft.com/office/drawing/2014/main" id="{01CF4E11-35E6-20B0-82DC-C2ABDD05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087" y="3014509"/>
            <a:ext cx="540000" cy="540000"/>
          </a:xfrm>
          <a:prstGeom prst="rect">
            <a:avLst/>
          </a:prstGeom>
        </p:spPr>
      </p:pic>
      <p:pic>
        <p:nvPicPr>
          <p:cNvPr id="15" name="Gráfico 14" descr="Advertencia con relleno sólido">
            <a:extLst>
              <a:ext uri="{FF2B5EF4-FFF2-40B4-BE49-F238E27FC236}">
                <a16:creationId xmlns:a16="http://schemas.microsoft.com/office/drawing/2014/main" id="{BC432C28-FEAB-BF8E-1832-773002CC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2138" y="2267523"/>
            <a:ext cx="540000" cy="540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CA8064-8731-56D6-D514-D1F969159073}"/>
              </a:ext>
            </a:extLst>
          </p:cNvPr>
          <p:cNvSpPr txBox="1">
            <a:spLocks/>
          </p:cNvSpPr>
          <p:nvPr/>
        </p:nvSpPr>
        <p:spPr>
          <a:xfrm>
            <a:off x="2868799" y="1828474"/>
            <a:ext cx="6471819" cy="87626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cap="all" spc="400">
                <a:latin typeface="Univers" panose="020B0503020202020204" pitchFamily="34" charset="0"/>
              </a:rPr>
              <a:t>Sistema de alertas</a:t>
            </a:r>
            <a:endParaRPr lang="es-ES" sz="6000">
              <a:latin typeface="Univers" panose="020B0503020202020204" pitchFamily="34" charset="0"/>
            </a:endParaRPr>
          </a:p>
        </p:txBody>
      </p:sp>
      <p:sp>
        <p:nvSpPr>
          <p:cNvPr id="4" name="Marcador de pie de página 7">
            <a:extLst>
              <a:ext uri="{FF2B5EF4-FFF2-40B4-BE49-F238E27FC236}">
                <a16:creationId xmlns:a16="http://schemas.microsoft.com/office/drawing/2014/main" id="{8C6B3747-2E5F-5C11-F94D-23EFFE0A00D4}"/>
              </a:ext>
            </a:extLst>
          </p:cNvPr>
          <p:cNvSpPr txBox="1">
            <a:spLocks/>
          </p:cNvSpPr>
          <p:nvPr/>
        </p:nvSpPr>
        <p:spPr>
          <a:xfrm>
            <a:off x="1767841" y="3820324"/>
            <a:ext cx="8665028" cy="943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Módulo de Alertas y Módulo Control de Errores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(MA, MCE)</a:t>
            </a:r>
          </a:p>
        </p:txBody>
      </p:sp>
    </p:spTree>
    <p:extLst>
      <p:ext uri="{BB962C8B-B14F-4D97-AF65-F5344CB8AC3E}">
        <p14:creationId xmlns:p14="http://schemas.microsoft.com/office/powerpoint/2010/main" val="327046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CF68E16-0F09-8D86-C79E-AC14C14A0977}"/>
              </a:ext>
            </a:extLst>
          </p:cNvPr>
          <p:cNvSpPr/>
          <p:nvPr/>
        </p:nvSpPr>
        <p:spPr>
          <a:xfrm>
            <a:off x="8402522" y="4199433"/>
            <a:ext cx="3960000" cy="39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2E7EE11-F6ED-EA84-022E-5C1CBE04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370" r="58909" b="12341"/>
          <a:stretch/>
        </p:blipFill>
        <p:spPr>
          <a:xfrm>
            <a:off x="9246054" y="4480557"/>
            <a:ext cx="2272937" cy="1110343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457429F5-CAAA-4093-454A-3FF9AF560F22}"/>
              </a:ext>
            </a:extLst>
          </p:cNvPr>
          <p:cNvSpPr txBox="1">
            <a:spLocks/>
          </p:cNvSpPr>
          <p:nvPr/>
        </p:nvSpPr>
        <p:spPr>
          <a:xfrm>
            <a:off x="673009" y="910816"/>
            <a:ext cx="3439610" cy="70365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b="1">
                <a:latin typeface="Univers" panose="020B0503020202020204" pitchFamily="34" charset="0"/>
              </a:rPr>
              <a:t>Contenido</a:t>
            </a:r>
            <a:endParaRPr lang="es-ES" sz="5000">
              <a:latin typeface="Univers" panose="020B0503020202020204" pitchFamily="34" charset="0"/>
            </a:endParaRP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1E6CE3D8-BA79-FBCC-31F1-E1F4E7B5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7" t="36002" r="2321" b="14870"/>
          <a:stretch/>
        </p:blipFill>
        <p:spPr>
          <a:xfrm>
            <a:off x="8697413" y="5835445"/>
            <a:ext cx="3370218" cy="687977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7C8838D-84AA-B908-F14D-49489972CFA3}"/>
              </a:ext>
            </a:extLst>
          </p:cNvPr>
          <p:cNvCxnSpPr>
            <a:cxnSpLocks/>
          </p:cNvCxnSpPr>
          <p:nvPr/>
        </p:nvCxnSpPr>
        <p:spPr>
          <a:xfrm>
            <a:off x="11499941" y="0"/>
            <a:ext cx="0" cy="2695575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CCAE823-8DD6-302D-47F5-AF783A5E988D}"/>
              </a:ext>
            </a:extLst>
          </p:cNvPr>
          <p:cNvCxnSpPr>
            <a:cxnSpLocks/>
          </p:cNvCxnSpPr>
          <p:nvPr/>
        </p:nvCxnSpPr>
        <p:spPr>
          <a:xfrm>
            <a:off x="9246054" y="5704810"/>
            <a:ext cx="2425748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B4AEAB7-2D9A-8DB2-DF16-49D0AE68A901}"/>
              </a:ext>
            </a:extLst>
          </p:cNvPr>
          <p:cNvSpPr txBox="1"/>
          <p:nvPr/>
        </p:nvSpPr>
        <p:spPr>
          <a:xfrm>
            <a:off x="673009" y="2599118"/>
            <a:ext cx="46038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s-ES" sz="2400">
                <a:latin typeface="Univers" panose="020B0503020202020204" pitchFamily="34" charset="0"/>
                <a:ea typeface="+mj-ea"/>
                <a:cs typeface="+mj-cs"/>
              </a:rPr>
              <a:t>Introducción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s-ES" sz="2400">
                <a:latin typeface="Univers" panose="020B0503020202020204" pitchFamily="34" charset="0"/>
                <a:ea typeface="+mj-ea"/>
                <a:cs typeface="+mj-cs"/>
              </a:rPr>
              <a:t>Autonomía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s-ES" sz="2400">
                <a:latin typeface="Univers" panose="020B0503020202020204" pitchFamily="34" charset="0"/>
                <a:ea typeface="+mj-ea"/>
                <a:cs typeface="+mj-cs"/>
              </a:rPr>
              <a:t>Sistema de Alertas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s-ES" sz="2400">
                <a:latin typeface="Univers" panose="020B0503020202020204" pitchFamily="34" charset="0"/>
                <a:ea typeface="+mj-ea"/>
                <a:cs typeface="+mj-cs"/>
              </a:rPr>
              <a:t>Postproceso de datos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s-ES" sz="2400">
                <a:latin typeface="Univers" panose="020B0503020202020204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8658FA20-9FB1-D67C-B96B-F314E1D02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649" y="3876391"/>
            <a:ext cx="720000" cy="72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52CD74B-1288-5ED9-7177-8C2101B0F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9147" y="2844546"/>
            <a:ext cx="720000" cy="720000"/>
          </a:xfrm>
          <a:prstGeom prst="rect">
            <a:avLst/>
          </a:prstGeom>
        </p:spPr>
      </p:pic>
      <p:pic>
        <p:nvPicPr>
          <p:cNvPr id="8" name="Gráfico 7" descr="Advertencia con relleno sólido">
            <a:extLst>
              <a:ext uri="{FF2B5EF4-FFF2-40B4-BE49-F238E27FC236}">
                <a16:creationId xmlns:a16="http://schemas.microsoft.com/office/drawing/2014/main" id="{FA7AF2EA-3550-6DA1-3CAC-FEF57BA38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5330" y="547544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6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Alertas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20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D15D0F8-73B5-AA6B-4B51-3AFA1BC08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24067"/>
              </p:ext>
            </p:extLst>
          </p:nvPr>
        </p:nvGraphicFramePr>
        <p:xfrm>
          <a:off x="2107474" y="4125499"/>
          <a:ext cx="7977052" cy="2036710"/>
        </p:xfrm>
        <a:graphic>
          <a:graphicData uri="http://schemas.openxmlformats.org/drawingml/2006/table">
            <a:tbl>
              <a:tblPr firstRow="1" firstCol="1" bandRow="1"/>
              <a:tblGrid>
                <a:gridCol w="927871">
                  <a:extLst>
                    <a:ext uri="{9D8B030D-6E8A-4147-A177-3AD203B41FA5}">
                      <a16:colId xmlns:a16="http://schemas.microsoft.com/office/drawing/2014/main" val="3682782933"/>
                    </a:ext>
                  </a:extLst>
                </a:gridCol>
                <a:gridCol w="1197403">
                  <a:extLst>
                    <a:ext uri="{9D8B030D-6E8A-4147-A177-3AD203B41FA5}">
                      <a16:colId xmlns:a16="http://schemas.microsoft.com/office/drawing/2014/main" val="31108082"/>
                    </a:ext>
                  </a:extLst>
                </a:gridCol>
                <a:gridCol w="5851778">
                  <a:extLst>
                    <a:ext uri="{9D8B030D-6E8A-4147-A177-3AD203B41FA5}">
                      <a16:colId xmlns:a16="http://schemas.microsoft.com/office/drawing/2014/main" val="184090617"/>
                    </a:ext>
                  </a:extLst>
                </a:gridCol>
              </a:tblGrid>
              <a:tr h="407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Nivel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Significado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56244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Todo correcto.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411360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Warning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Algo puede estar mal, comprobar el cuerpo de la alerta.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71643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Algo no salió como se esperaba.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74588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Univers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Reconocimiento, por ejemplo, la conexión con el servidor.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189132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2ECC6520-CB65-FC2C-3844-E9649448ABAB}"/>
              </a:ext>
            </a:extLst>
          </p:cNvPr>
          <p:cNvSpPr txBox="1"/>
          <p:nvPr/>
        </p:nvSpPr>
        <p:spPr>
          <a:xfrm>
            <a:off x="615593" y="2578640"/>
            <a:ext cx="98085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Mensaje estructurado en dos partes: Nivel + Descripción.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Cada nivel está relacionado con un color y un significado.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Todas las alertas quedan almacenadas en la base de datos de la campaña.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491A372A-7DC9-A84F-3DE9-244704D7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0477CAAD-4CCC-0C53-20F9-68E18445F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89CD1BCB-62F8-4587-4A05-45EC8F4F3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4C9ACE-86BB-EFCE-05C3-5639E108BA18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3. Sistema de Alertas</a:t>
            </a:r>
          </a:p>
        </p:txBody>
      </p:sp>
    </p:spTree>
    <p:extLst>
      <p:ext uri="{BB962C8B-B14F-4D97-AF65-F5344CB8AC3E}">
        <p14:creationId xmlns:p14="http://schemas.microsoft.com/office/powerpoint/2010/main" val="202285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Arquitectura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21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0FF4A94-58EA-84BF-4462-F3962E7082FF}"/>
              </a:ext>
            </a:extLst>
          </p:cNvPr>
          <p:cNvSpPr/>
          <p:nvPr/>
        </p:nvSpPr>
        <p:spPr>
          <a:xfrm>
            <a:off x="1045029" y="2889000"/>
            <a:ext cx="198000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Servidor_MA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8FDD016-5465-791F-798A-5EBAFEB5DFB2}"/>
              </a:ext>
            </a:extLst>
          </p:cNvPr>
          <p:cNvSpPr/>
          <p:nvPr/>
        </p:nvSpPr>
        <p:spPr>
          <a:xfrm>
            <a:off x="5016138" y="2889000"/>
            <a:ext cx="198000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Service_Alerts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8B22B4F-E931-2897-F938-388689948DEF}"/>
              </a:ext>
            </a:extLst>
          </p:cNvPr>
          <p:cNvSpPr/>
          <p:nvPr/>
        </p:nvSpPr>
        <p:spPr>
          <a:xfrm>
            <a:off x="8987247" y="2882400"/>
            <a:ext cx="198000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Controlador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9DC00A8-D6CA-9F3E-ABFC-F1EB845E7BFE}"/>
              </a:ext>
            </a:extLst>
          </p:cNvPr>
          <p:cNvCxnSpPr/>
          <p:nvPr/>
        </p:nvCxnSpPr>
        <p:spPr>
          <a:xfrm flipH="1">
            <a:off x="3561806" y="3074126"/>
            <a:ext cx="109728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E943F62-0CBB-930B-E3F2-18D04737B9E7}"/>
              </a:ext>
            </a:extLst>
          </p:cNvPr>
          <p:cNvCxnSpPr/>
          <p:nvPr/>
        </p:nvCxnSpPr>
        <p:spPr>
          <a:xfrm flipH="1">
            <a:off x="7545978" y="3074126"/>
            <a:ext cx="109728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F9CC225-9D39-1E5B-6740-2833DFFB494E}"/>
              </a:ext>
            </a:extLst>
          </p:cNvPr>
          <p:cNvCxnSpPr>
            <a:cxnSpLocks/>
          </p:cNvCxnSpPr>
          <p:nvPr/>
        </p:nvCxnSpPr>
        <p:spPr>
          <a:xfrm>
            <a:off x="3561806" y="3792583"/>
            <a:ext cx="109728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CFDEA48-9E3B-031C-554E-584BEDD1B74A}"/>
              </a:ext>
            </a:extLst>
          </p:cNvPr>
          <p:cNvCxnSpPr>
            <a:cxnSpLocks/>
          </p:cNvCxnSpPr>
          <p:nvPr/>
        </p:nvCxnSpPr>
        <p:spPr>
          <a:xfrm>
            <a:off x="7545978" y="3792583"/>
            <a:ext cx="109728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2C2C07-983E-B408-570B-04359E89215A}"/>
              </a:ext>
            </a:extLst>
          </p:cNvPr>
          <p:cNvSpPr/>
          <p:nvPr/>
        </p:nvSpPr>
        <p:spPr>
          <a:xfrm>
            <a:off x="3944984" y="4885507"/>
            <a:ext cx="198000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Interfaz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A20BCCA-80ED-B077-2349-C8F18E3B8707}"/>
              </a:ext>
            </a:extLst>
          </p:cNvPr>
          <p:cNvCxnSpPr>
            <a:cxnSpLocks/>
          </p:cNvCxnSpPr>
          <p:nvPr/>
        </p:nvCxnSpPr>
        <p:spPr>
          <a:xfrm>
            <a:off x="2133601" y="4406537"/>
            <a:ext cx="0" cy="12178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D36CC27-6007-EEEB-8593-1D975404B12D}"/>
              </a:ext>
            </a:extLst>
          </p:cNvPr>
          <p:cNvCxnSpPr/>
          <p:nvPr/>
        </p:nvCxnSpPr>
        <p:spPr>
          <a:xfrm>
            <a:off x="2133601" y="5606958"/>
            <a:ext cx="14282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tería en carga con relleno sólido">
            <a:extLst>
              <a:ext uri="{FF2B5EF4-FFF2-40B4-BE49-F238E27FC236}">
                <a16:creationId xmlns:a16="http://schemas.microsoft.com/office/drawing/2014/main" id="{3814053C-ADE5-8F07-A1F2-BAF527FC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2" name="Gráfico 11" descr="Estadísticas con relleno sólido">
            <a:extLst>
              <a:ext uri="{FF2B5EF4-FFF2-40B4-BE49-F238E27FC236}">
                <a16:creationId xmlns:a16="http://schemas.microsoft.com/office/drawing/2014/main" id="{20F28E84-7D47-FF10-6426-C3D116D6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3" name="Gráfico 12" descr="Advertencia con relleno sólido">
            <a:extLst>
              <a:ext uri="{FF2B5EF4-FFF2-40B4-BE49-F238E27FC236}">
                <a16:creationId xmlns:a16="http://schemas.microsoft.com/office/drawing/2014/main" id="{B969C86A-2C9E-ED22-09DE-6C0FE3AA8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63AF8F-0CF6-5801-AEF4-7EF5012874F1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3. Sistema de Alertas</a:t>
            </a:r>
          </a:p>
        </p:txBody>
      </p:sp>
    </p:spTree>
    <p:extLst>
      <p:ext uri="{BB962C8B-B14F-4D97-AF65-F5344CB8AC3E}">
        <p14:creationId xmlns:p14="http://schemas.microsoft.com/office/powerpoint/2010/main" val="12824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 flipV="1">
            <a:off x="692458" y="257452"/>
            <a:ext cx="0" cy="6600548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988455" y="552449"/>
            <a:ext cx="5488544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Interfaz y tests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84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22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45AB9C0-1785-73A6-A3DC-EA6D6A4BC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4189" r="4276" b="10098"/>
          <a:stretch/>
        </p:blipFill>
        <p:spPr>
          <a:xfrm>
            <a:off x="2259329" y="1576234"/>
            <a:ext cx="8095160" cy="4857751"/>
          </a:xfrm>
          <a:prstGeom prst="roundRect">
            <a:avLst>
              <a:gd name="adj" fmla="val 23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A3BBD40-AF1D-CBB3-EA12-E0266AC47B98}"/>
              </a:ext>
            </a:extLst>
          </p:cNvPr>
          <p:cNvSpPr/>
          <p:nvPr/>
        </p:nvSpPr>
        <p:spPr>
          <a:xfrm>
            <a:off x="841603" y="3076302"/>
            <a:ext cx="1605506" cy="7053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CheckNumberPacketsBLE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F68AE8A-FC80-69E2-7E32-0A56BB396BE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644356" y="2673531"/>
            <a:ext cx="1168513" cy="4027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132C098-8E9C-D7AD-9870-3A6F06592A3A}"/>
              </a:ext>
            </a:extLst>
          </p:cNvPr>
          <p:cNvSpPr/>
          <p:nvPr/>
        </p:nvSpPr>
        <p:spPr>
          <a:xfrm>
            <a:off x="10110657" y="5110052"/>
            <a:ext cx="1605506" cy="7053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CheckWeatherDataJson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55FFE52-80A2-BD7A-965A-A63B7451145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579429" y="4772297"/>
            <a:ext cx="1333981" cy="3377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F76EEDCE-0827-9B6E-F2B2-C56666751ADD}"/>
              </a:ext>
            </a:extLst>
          </p:cNvPr>
          <p:cNvSpPr/>
          <p:nvPr/>
        </p:nvSpPr>
        <p:spPr>
          <a:xfrm>
            <a:off x="841603" y="5462749"/>
            <a:ext cx="1675174" cy="7053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CheckIfAllMacsDetected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6EE67104-8901-D0D5-AA21-185E815886F8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679190" y="5172891"/>
            <a:ext cx="1133679" cy="28985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40DE4FFD-45BB-8D50-735A-C64D034EA3C7}"/>
              </a:ext>
            </a:extLst>
          </p:cNvPr>
          <p:cNvSpPr/>
          <p:nvPr/>
        </p:nvSpPr>
        <p:spPr>
          <a:xfrm>
            <a:off x="9932671" y="2169521"/>
            <a:ext cx="1566871" cy="7053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bg1"/>
                </a:solidFill>
              </a:rPr>
              <a:t>Acknowledge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BF679F3-82FF-09C4-2874-5D9A3A0201B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850674" y="2455817"/>
            <a:ext cx="5081997" cy="664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 descr="Batería en carga con relleno sólido">
            <a:extLst>
              <a:ext uri="{FF2B5EF4-FFF2-40B4-BE49-F238E27FC236}">
                <a16:creationId xmlns:a16="http://schemas.microsoft.com/office/drawing/2014/main" id="{6FE03BFF-C570-80FD-9CAD-492B71A9C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CBC56C8A-C000-D100-7801-EE177CD5B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51C2478B-8CA0-C4EA-0EA2-431E95C6D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8BDAED-3D97-0097-80E6-5513A5D34144}"/>
              </a:ext>
            </a:extLst>
          </p:cNvPr>
          <p:cNvSpPr txBox="1"/>
          <p:nvPr/>
        </p:nvSpPr>
        <p:spPr>
          <a:xfrm rot="16200000">
            <a:off x="-1484572" y="4587631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3. Sistema de Alertas</a:t>
            </a:r>
          </a:p>
        </p:txBody>
      </p:sp>
    </p:spTree>
    <p:extLst>
      <p:ext uri="{BB962C8B-B14F-4D97-AF65-F5344CB8AC3E}">
        <p14:creationId xmlns:p14="http://schemas.microsoft.com/office/powerpoint/2010/main" val="248574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Batería en carga con relleno sólido">
            <a:extLst>
              <a:ext uri="{FF2B5EF4-FFF2-40B4-BE49-F238E27FC236}">
                <a16:creationId xmlns:a16="http://schemas.microsoft.com/office/drawing/2014/main" id="{211CE05D-2BC9-37EE-C1ED-BB28809A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30" y="2537523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DAB8AB12-A053-E621-86A7-02BDB68C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194" y="3014509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B9E36E0B-EC94-CF5B-7C1F-E4D13CAD1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7245" y="2267523"/>
            <a:ext cx="540000" cy="540000"/>
          </a:xfrm>
          <a:prstGeom prst="rect">
            <a:avLst/>
          </a:prstGeom>
        </p:spPr>
      </p:pic>
      <p:pic>
        <p:nvPicPr>
          <p:cNvPr id="13" name="Gráfico 12" descr="Batería en carga con relleno sólido">
            <a:extLst>
              <a:ext uri="{FF2B5EF4-FFF2-40B4-BE49-F238E27FC236}">
                <a16:creationId xmlns:a16="http://schemas.microsoft.com/office/drawing/2014/main" id="{38D94FB7-E422-849F-A466-DF5613F3E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6223" y="2537523"/>
            <a:ext cx="540000" cy="540000"/>
          </a:xfrm>
          <a:prstGeom prst="rect">
            <a:avLst/>
          </a:prstGeom>
        </p:spPr>
      </p:pic>
      <p:pic>
        <p:nvPicPr>
          <p:cNvPr id="14" name="Gráfico 13" descr="Estadísticas con relleno sólido">
            <a:extLst>
              <a:ext uri="{FF2B5EF4-FFF2-40B4-BE49-F238E27FC236}">
                <a16:creationId xmlns:a16="http://schemas.microsoft.com/office/drawing/2014/main" id="{01CF4E11-35E6-20B0-82DC-C2ABDD05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087" y="3014509"/>
            <a:ext cx="540000" cy="540000"/>
          </a:xfrm>
          <a:prstGeom prst="rect">
            <a:avLst/>
          </a:prstGeom>
        </p:spPr>
      </p:pic>
      <p:pic>
        <p:nvPicPr>
          <p:cNvPr id="15" name="Gráfico 14" descr="Advertencia con relleno sólido">
            <a:extLst>
              <a:ext uri="{FF2B5EF4-FFF2-40B4-BE49-F238E27FC236}">
                <a16:creationId xmlns:a16="http://schemas.microsoft.com/office/drawing/2014/main" id="{BC432C28-FEAB-BF8E-1832-773002CC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2138" y="2267523"/>
            <a:ext cx="540000" cy="54000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FEB9F6B-0791-9BEA-46C0-4B8289BC624D}"/>
              </a:ext>
            </a:extLst>
          </p:cNvPr>
          <p:cNvSpPr txBox="1">
            <a:spLocks/>
          </p:cNvSpPr>
          <p:nvPr/>
        </p:nvSpPr>
        <p:spPr>
          <a:xfrm>
            <a:off x="2868799" y="1828474"/>
            <a:ext cx="6471819" cy="87626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cap="all" spc="400">
                <a:latin typeface="Univers" panose="020B0503020202020204" pitchFamily="34" charset="0"/>
              </a:rPr>
              <a:t>Postproceso de datos</a:t>
            </a:r>
            <a:endParaRPr lang="es-ES" sz="6000">
              <a:latin typeface="Univers" panose="020B0503020202020204" pitchFamily="34" charset="0"/>
            </a:endParaRPr>
          </a:p>
        </p:txBody>
      </p:sp>
      <p:sp>
        <p:nvSpPr>
          <p:cNvPr id="5" name="Marcador de pie de página 7">
            <a:extLst>
              <a:ext uri="{FF2B5EF4-FFF2-40B4-BE49-F238E27FC236}">
                <a16:creationId xmlns:a16="http://schemas.microsoft.com/office/drawing/2014/main" id="{0380A632-E466-456F-17A1-55837606AF86}"/>
              </a:ext>
            </a:extLst>
          </p:cNvPr>
          <p:cNvSpPr txBox="1">
            <a:spLocks/>
          </p:cNvSpPr>
          <p:nvPr/>
        </p:nvSpPr>
        <p:spPr>
          <a:xfrm>
            <a:off x="1767841" y="3593900"/>
            <a:ext cx="8665028" cy="943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Análisis e Implementación algoritmo estimación</a:t>
            </a:r>
          </a:p>
        </p:txBody>
      </p:sp>
    </p:spTree>
    <p:extLst>
      <p:ext uri="{BB962C8B-B14F-4D97-AF65-F5344CB8AC3E}">
        <p14:creationId xmlns:p14="http://schemas.microsoft.com/office/powerpoint/2010/main" val="1521186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 flipV="1">
            <a:off x="692458" y="257452"/>
            <a:ext cx="0" cy="6600548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988455" y="552449"/>
            <a:ext cx="5412345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Proceso actual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49" y="6305550"/>
            <a:ext cx="367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24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2144B3A-F60E-68C9-3CFF-7CC8D966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79" y="1724297"/>
            <a:ext cx="4188534" cy="4497977"/>
          </a:xfrm>
          <a:prstGeom prst="roundRect">
            <a:avLst>
              <a:gd name="adj" fmla="val 49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126F14-FD67-3E90-4C00-7E35D098F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r="4880"/>
          <a:stretch/>
        </p:blipFill>
        <p:spPr>
          <a:xfrm>
            <a:off x="6568523" y="1724296"/>
            <a:ext cx="4360735" cy="4497978"/>
          </a:xfrm>
          <a:prstGeom prst="roundRect">
            <a:avLst>
              <a:gd name="adj" fmla="val 49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F723023-099C-6D3F-FED4-5C7DA7555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9837CCA0-EC75-81C1-7A38-69D13FFE0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E9061E60-B07C-9B0E-DAFE-70EBC0F69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D24C74-E920-351F-9BD8-D3FAB3386B00}"/>
              </a:ext>
            </a:extLst>
          </p:cNvPr>
          <p:cNvSpPr txBox="1"/>
          <p:nvPr/>
        </p:nvSpPr>
        <p:spPr>
          <a:xfrm rot="16200000">
            <a:off x="-1484572" y="4587631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4. Postproceso de datos</a:t>
            </a:r>
          </a:p>
        </p:txBody>
      </p:sp>
    </p:spTree>
    <p:extLst>
      <p:ext uri="{BB962C8B-B14F-4D97-AF65-F5344CB8AC3E}">
        <p14:creationId xmlns:p14="http://schemas.microsoft.com/office/powerpoint/2010/main" val="343397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Datos empleados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25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85E37F0C-EB53-C3FF-8393-5C347910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7" y="2714352"/>
            <a:ext cx="3492140" cy="3163164"/>
          </a:xfrm>
          <a:prstGeom prst="roundRect">
            <a:avLst>
              <a:gd name="adj" fmla="val 492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2" name="Imagen 11" descr="Imagen que contiene diferente, foto, computadora, colorido&#10;&#10;Descripción generada automáticamente">
            <a:extLst>
              <a:ext uri="{FF2B5EF4-FFF2-40B4-BE49-F238E27FC236}">
                <a16:creationId xmlns:a16="http://schemas.microsoft.com/office/drawing/2014/main" id="{C70B6506-D056-D1A9-B995-884EE39D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93" y="2714352"/>
            <a:ext cx="3301416" cy="3163164"/>
          </a:xfrm>
          <a:prstGeom prst="roundRect">
            <a:avLst>
              <a:gd name="adj" fmla="val 492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550BBE1-F7D8-F42D-9D27-0F8FEB532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6561"/>
          <a:stretch/>
        </p:blipFill>
        <p:spPr>
          <a:xfrm>
            <a:off x="7870385" y="2714356"/>
            <a:ext cx="3845778" cy="3163160"/>
          </a:xfrm>
          <a:prstGeom prst="roundRect">
            <a:avLst>
              <a:gd name="adj" fmla="val 492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E2BE6D1F-DEA4-AECE-1F47-A6F2FB4F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895A05F-4E5E-A5A5-BDC5-2431E2232F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81EE4302-DC02-4E31-03FE-822436C19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ECA7EB-763E-C364-9D64-021826E004DE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4. Postproceso de datos</a:t>
            </a:r>
          </a:p>
        </p:txBody>
      </p:sp>
    </p:spTree>
    <p:extLst>
      <p:ext uri="{BB962C8B-B14F-4D97-AF65-F5344CB8AC3E}">
        <p14:creationId xmlns:p14="http://schemas.microsoft.com/office/powerpoint/2010/main" val="342679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SVR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26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24A9EE-A566-3F74-402D-F7D1A2CD36D5}"/>
              </a:ext>
            </a:extLst>
          </p:cNvPr>
          <p:cNvSpPr txBox="1"/>
          <p:nvPr/>
        </p:nvSpPr>
        <p:spPr>
          <a:xfrm>
            <a:off x="615593" y="2578640"/>
            <a:ext cx="5015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Support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Vector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Regression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(SVR)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Variante de regresión de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Support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Vector Machine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(SVM)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Aprendizaje supervisado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Kernel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trick</a:t>
            </a:r>
            <a:endParaRPr lang="es-ES" i="1">
              <a:solidFill>
                <a:schemeClr val="bg1"/>
              </a:solidFill>
              <a:latin typeface="Univers" panose="020B0503020202020204" pitchFamily="34" charset="0"/>
              <a:ea typeface="+mj-ea"/>
              <a:cs typeface="+mj-cs"/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A492A94-EF7A-2DDD-5F0C-5971B4D957A5}"/>
              </a:ext>
            </a:extLst>
          </p:cNvPr>
          <p:cNvGrpSpPr/>
          <p:nvPr/>
        </p:nvGrpSpPr>
        <p:grpSpPr>
          <a:xfrm>
            <a:off x="6096000" y="2246966"/>
            <a:ext cx="4880512" cy="3330330"/>
            <a:chOff x="4086361" y="1024228"/>
            <a:chExt cx="4880512" cy="3330330"/>
          </a:xfrm>
        </p:grpSpPr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EBC5B51F-E228-1AD8-9E09-22D20ED66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6178" y="1695450"/>
              <a:ext cx="0" cy="236994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5C157286-1B33-7853-E84C-91938F0E1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4932" y="1695450"/>
              <a:ext cx="8822" cy="236994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FD529D0-22B5-EC35-0E57-9F82A6AA922C}"/>
                </a:ext>
              </a:extLst>
            </p:cNvPr>
            <p:cNvCxnSpPr/>
            <p:nvPr/>
          </p:nvCxnSpPr>
          <p:spPr>
            <a:xfrm>
              <a:off x="4295775" y="1977118"/>
              <a:ext cx="0" cy="237744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84B5A6BD-2671-3356-59D5-7205F556F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361" y="4143375"/>
              <a:ext cx="382891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AB45A50-5350-3DCD-CA75-3A45AD924FB9}"/>
                </a:ext>
              </a:extLst>
            </p:cNvPr>
            <p:cNvSpPr/>
            <p:nvPr/>
          </p:nvSpPr>
          <p:spPr>
            <a:xfrm>
              <a:off x="6708447" y="3402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3917FFC0-BEF7-BE81-7846-131AB2CECFED}"/>
                </a:ext>
              </a:extLst>
            </p:cNvPr>
            <p:cNvSpPr/>
            <p:nvPr/>
          </p:nvSpPr>
          <p:spPr>
            <a:xfrm>
              <a:off x="6973059" y="2311246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FDE6A2B-4C52-627B-A26D-4B4CC1237E0C}"/>
                </a:ext>
              </a:extLst>
            </p:cNvPr>
            <p:cNvSpPr/>
            <p:nvPr/>
          </p:nvSpPr>
          <p:spPr>
            <a:xfrm>
              <a:off x="6789296" y="2660625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D79B43F-0820-5018-4944-9E8C384E4A3C}"/>
                </a:ext>
              </a:extLst>
            </p:cNvPr>
            <p:cNvSpPr/>
            <p:nvPr/>
          </p:nvSpPr>
          <p:spPr>
            <a:xfrm>
              <a:off x="7049260" y="2946952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4E6E5887-3628-88FD-AEB2-F8B07C94BB63}"/>
                </a:ext>
              </a:extLst>
            </p:cNvPr>
            <p:cNvSpPr/>
            <p:nvPr/>
          </p:nvSpPr>
          <p:spPr>
            <a:xfrm>
              <a:off x="7572450" y="3365108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62948F6B-46F3-6DA8-1323-5476054C3CC8}"/>
                </a:ext>
              </a:extLst>
            </p:cNvPr>
            <p:cNvSpPr/>
            <p:nvPr/>
          </p:nvSpPr>
          <p:spPr>
            <a:xfrm>
              <a:off x="5228571" y="311183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81B26996-9609-8812-AC66-85AD82F2C6EE}"/>
                </a:ext>
              </a:extLst>
            </p:cNvPr>
            <p:cNvSpPr/>
            <p:nvPr/>
          </p:nvSpPr>
          <p:spPr>
            <a:xfrm>
              <a:off x="4770763" y="3035541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F4266B55-035C-7184-C110-EBDCC566357C}"/>
                </a:ext>
              </a:extLst>
            </p:cNvPr>
            <p:cNvSpPr/>
            <p:nvPr/>
          </p:nvSpPr>
          <p:spPr>
            <a:xfrm>
              <a:off x="4804407" y="3777504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A246F27C-3BEB-95D0-2185-ADD2727D33DD}"/>
                </a:ext>
              </a:extLst>
            </p:cNvPr>
            <p:cNvSpPr/>
            <p:nvPr/>
          </p:nvSpPr>
          <p:spPr>
            <a:xfrm>
              <a:off x="5192722" y="3932193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963028B8-3E22-6C91-68B1-013E5294284D}"/>
                </a:ext>
              </a:extLst>
            </p:cNvPr>
            <p:cNvSpPr/>
            <p:nvPr/>
          </p:nvSpPr>
          <p:spPr>
            <a:xfrm>
              <a:off x="4467892" y="2694841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D50A80BA-85C2-BED6-05F8-C569E41D20F0}"/>
                </a:ext>
              </a:extLst>
            </p:cNvPr>
            <p:cNvSpPr/>
            <p:nvPr/>
          </p:nvSpPr>
          <p:spPr>
            <a:xfrm>
              <a:off x="5076706" y="2203246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6C474821-B71D-4B60-8BB5-0FEC7EC39988}"/>
                </a:ext>
              </a:extLst>
            </p:cNvPr>
            <p:cNvSpPr/>
            <p:nvPr/>
          </p:nvSpPr>
          <p:spPr>
            <a:xfrm>
              <a:off x="5237965" y="2582506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E657AF4F-2448-BF68-6C7F-AAC6F442A9A4}"/>
                </a:ext>
              </a:extLst>
            </p:cNvPr>
            <p:cNvSpPr/>
            <p:nvPr/>
          </p:nvSpPr>
          <p:spPr>
            <a:xfrm>
              <a:off x="4790636" y="2429469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3DEA7A59-B9EE-932F-94FE-F8B89EF7A439}"/>
                </a:ext>
              </a:extLst>
            </p:cNvPr>
            <p:cNvSpPr/>
            <p:nvPr/>
          </p:nvSpPr>
          <p:spPr>
            <a:xfrm>
              <a:off x="5089501" y="3504061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0B9EB39C-5FA6-AE7C-97AE-AB8C2CC01477}"/>
                </a:ext>
              </a:extLst>
            </p:cNvPr>
            <p:cNvSpPr/>
            <p:nvPr/>
          </p:nvSpPr>
          <p:spPr>
            <a:xfrm>
              <a:off x="5652178" y="336964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1FD1AF31-B143-BA19-5A4C-47BC48FEF2D0}"/>
                </a:ext>
              </a:extLst>
            </p:cNvPr>
            <p:cNvSpPr/>
            <p:nvPr/>
          </p:nvSpPr>
          <p:spPr>
            <a:xfrm>
              <a:off x="6439754" y="3016437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072786CB-BB2E-D889-2661-33E6AA2166AD}"/>
                </a:ext>
              </a:extLst>
            </p:cNvPr>
            <p:cNvSpPr/>
            <p:nvPr/>
          </p:nvSpPr>
          <p:spPr>
            <a:xfrm>
              <a:off x="7309659" y="2250728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37CFD4ED-0FED-780F-1E8D-B47FA4B6DDC8}"/>
                </a:ext>
              </a:extLst>
            </p:cNvPr>
            <p:cNvSpPr/>
            <p:nvPr/>
          </p:nvSpPr>
          <p:spPr>
            <a:xfrm>
              <a:off x="7157260" y="3294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9452F9EB-967F-E994-629B-DEFE145F8831}"/>
                </a:ext>
              </a:extLst>
            </p:cNvPr>
            <p:cNvSpPr/>
            <p:nvPr/>
          </p:nvSpPr>
          <p:spPr>
            <a:xfrm>
              <a:off x="7309659" y="3670458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48019BCA-2688-B846-92C1-A6D03ABE8111}"/>
                </a:ext>
              </a:extLst>
            </p:cNvPr>
            <p:cNvSpPr/>
            <p:nvPr/>
          </p:nvSpPr>
          <p:spPr>
            <a:xfrm>
              <a:off x="7501220" y="2734070"/>
              <a:ext cx="108000" cy="1080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EBDCA6CE-D639-A6EC-A09B-C3F418540495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H="1" flipV="1">
              <a:off x="6097853" y="1609003"/>
              <a:ext cx="8822" cy="2505797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1A21B983-28B1-30FE-3654-3426E3D7CD4F}"/>
                </a:ext>
              </a:extLst>
            </p:cNvPr>
            <p:cNvCxnSpPr/>
            <p:nvPr/>
          </p:nvCxnSpPr>
          <p:spPr>
            <a:xfrm>
              <a:off x="5765486" y="3429000"/>
              <a:ext cx="324000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9C1387A4-4A3B-1B44-4285-EB4802AEEE28}"/>
                </a:ext>
              </a:extLst>
            </p:cNvPr>
            <p:cNvCxnSpPr/>
            <p:nvPr/>
          </p:nvCxnSpPr>
          <p:spPr>
            <a:xfrm>
              <a:off x="6110688" y="3070437"/>
              <a:ext cx="361181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ysDot"/>
              <a:miter lim="800000"/>
            </a:ln>
            <a:effectLst/>
          </p:spPr>
        </p:cxn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546BCB17-6A40-8C9C-D49C-732FF273D41A}"/>
                </a:ext>
              </a:extLst>
            </p:cNvPr>
            <p:cNvSpPr/>
            <p:nvPr/>
          </p:nvSpPr>
          <p:spPr>
            <a:xfrm>
              <a:off x="5505450" y="1024229"/>
              <a:ext cx="1202997" cy="74951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BA6AF855-2F44-8DEC-24C2-08E73AF4EF08}"/>
                </a:ext>
              </a:extLst>
            </p:cNvPr>
            <p:cNvSpPr txBox="1"/>
            <p:nvPr/>
          </p:nvSpPr>
          <p:spPr>
            <a:xfrm>
              <a:off x="5315945" y="1024228"/>
              <a:ext cx="1563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Margen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máximo</a:t>
              </a:r>
            </a:p>
          </p:txBody>
        </p:sp>
        <p:cxnSp>
          <p:nvCxnSpPr>
            <p:cNvPr id="89" name="Conector: curvado 88">
              <a:extLst>
                <a:ext uri="{FF2B5EF4-FFF2-40B4-BE49-F238E27FC236}">
                  <a16:creationId xmlns:a16="http://schemas.microsoft.com/office/drawing/2014/main" id="{57EA2B7D-B401-96CB-B17B-06893AB13103}"/>
                </a:ext>
              </a:extLst>
            </p:cNvPr>
            <p:cNvCxnSpPr/>
            <p:nvPr/>
          </p:nvCxnSpPr>
          <p:spPr>
            <a:xfrm flipV="1">
              <a:off x="6089486" y="1695450"/>
              <a:ext cx="1519734" cy="663278"/>
            </a:xfrm>
            <a:prstGeom prst="curved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Conector recto de flecha 89">
              <a:extLst>
                <a:ext uri="{FF2B5EF4-FFF2-40B4-BE49-F238E27FC236}">
                  <a16:creationId xmlns:a16="http://schemas.microsoft.com/office/drawing/2014/main" id="{2A3A0A61-C4A7-B082-1292-81F0E1F96563}"/>
                </a:ext>
              </a:extLst>
            </p:cNvPr>
            <p:cNvCxnSpPr/>
            <p:nvPr/>
          </p:nvCxnSpPr>
          <p:spPr>
            <a:xfrm>
              <a:off x="5706178" y="1695450"/>
              <a:ext cx="78757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2BA18B2C-F46F-0787-4BF6-DAABB4DE9C3F}"/>
                </a:ext>
              </a:extLst>
            </p:cNvPr>
            <p:cNvSpPr txBox="1"/>
            <p:nvPr/>
          </p:nvSpPr>
          <p:spPr>
            <a:xfrm>
              <a:off x="7447139" y="1404817"/>
              <a:ext cx="15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Hiperplano óptimo</a:t>
              </a:r>
            </a:p>
          </p:txBody>
        </p:sp>
      </p:grp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5B48B14E-1F1A-11D8-8D85-FB96B9D6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7653A439-BD4A-4E4E-0264-36A7318F1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983BA7F3-5A53-32BA-B094-058F8AD4B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091EE2-0EA2-CB92-66FF-C3CBF2B5EB08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4. Postproceso de datos</a:t>
            </a:r>
          </a:p>
        </p:txBody>
      </p:sp>
    </p:spTree>
    <p:extLst>
      <p:ext uri="{BB962C8B-B14F-4D97-AF65-F5344CB8AC3E}">
        <p14:creationId xmlns:p14="http://schemas.microsoft.com/office/powerpoint/2010/main" val="4039203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SVR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27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1A6E04B-A2E8-4EAE-B0B7-BEE6CCACE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r="8002"/>
          <a:stretch/>
        </p:blipFill>
        <p:spPr>
          <a:xfrm>
            <a:off x="1548095" y="2271770"/>
            <a:ext cx="9095810" cy="3938400"/>
          </a:xfrm>
          <a:prstGeom prst="rect">
            <a:avLst/>
          </a:prstGeom>
        </p:spPr>
      </p:pic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2C8E6AFE-8FCF-4CA1-C549-3310C39EF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10" name="Gráfico 9" descr="Estadísticas con relleno sólido">
            <a:extLst>
              <a:ext uri="{FF2B5EF4-FFF2-40B4-BE49-F238E27FC236}">
                <a16:creationId xmlns:a16="http://schemas.microsoft.com/office/drawing/2014/main" id="{D48BE083-E955-C2E7-78E2-40A94CB6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70C98E97-84C4-129F-DB43-0E5999BA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4B6614-A70F-E010-BEAF-90B5BED7646E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4. Postproceso de datos</a:t>
            </a:r>
          </a:p>
        </p:txBody>
      </p:sp>
    </p:spTree>
    <p:extLst>
      <p:ext uri="{BB962C8B-B14F-4D97-AF65-F5344CB8AC3E}">
        <p14:creationId xmlns:p14="http://schemas.microsoft.com/office/powerpoint/2010/main" val="34769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Comparación algoritmos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28</a:t>
            </a:r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8D084BF-72D0-47FB-A22C-7D089110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3" y="2390094"/>
            <a:ext cx="4987646" cy="3740735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CE219BF-F690-A2FA-74F2-5AAD98575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87" y="2390098"/>
            <a:ext cx="4987640" cy="3740731"/>
          </a:xfrm>
          <a:prstGeom prst="rect">
            <a:avLst/>
          </a:prstGeom>
        </p:spPr>
      </p:pic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E4B94ECA-60B4-9A30-6461-9C479F8DF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23FE9CB-70C0-EA4C-56F1-BC38055F6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53820E61-1803-D320-13E3-D2209C82C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C2C850-EDBA-D0BF-8A50-9A16722E3DCD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4. Postproceso de datos</a:t>
            </a:r>
          </a:p>
        </p:txBody>
      </p:sp>
    </p:spTree>
    <p:extLst>
      <p:ext uri="{BB962C8B-B14F-4D97-AF65-F5344CB8AC3E}">
        <p14:creationId xmlns:p14="http://schemas.microsoft.com/office/powerpoint/2010/main" val="378522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6C2542CA-E4C7-D59D-6A8C-EE12D00FC016}"/>
              </a:ext>
            </a:extLst>
          </p:cNvPr>
          <p:cNvSpPr txBox="1">
            <a:spLocks/>
          </p:cNvSpPr>
          <p:nvPr/>
        </p:nvSpPr>
        <p:spPr>
          <a:xfrm>
            <a:off x="2519109" y="2267523"/>
            <a:ext cx="7171165" cy="87626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cap="all" spc="400">
                <a:latin typeface="Univers" panose="020B0503020202020204" pitchFamily="34" charset="0"/>
              </a:rPr>
              <a:t>CONCLUSIONES</a:t>
            </a:r>
            <a:endParaRPr lang="es-ES" sz="6000">
              <a:latin typeface="Univers" panose="020B0503020202020204" pitchFamily="34" charset="0"/>
            </a:endParaRPr>
          </a:p>
        </p:txBody>
      </p:sp>
      <p:sp>
        <p:nvSpPr>
          <p:cNvPr id="9" name="Marcador de pie de página 7">
            <a:extLst>
              <a:ext uri="{FF2B5EF4-FFF2-40B4-BE49-F238E27FC236}">
                <a16:creationId xmlns:a16="http://schemas.microsoft.com/office/drawing/2014/main" id="{8D1391D2-6912-3F64-1B76-E61480C0003F}"/>
              </a:ext>
            </a:extLst>
          </p:cNvPr>
          <p:cNvSpPr txBox="1">
            <a:spLocks/>
          </p:cNvSpPr>
          <p:nvPr/>
        </p:nvSpPr>
        <p:spPr>
          <a:xfrm>
            <a:off x="3646574" y="3437137"/>
            <a:ext cx="4916269" cy="560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4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y Trabajo Futuro</a:t>
            </a:r>
          </a:p>
        </p:txBody>
      </p:sp>
      <p:pic>
        <p:nvPicPr>
          <p:cNvPr id="10" name="Gráfico 9" descr="Batería en carga con relleno sólido">
            <a:extLst>
              <a:ext uri="{FF2B5EF4-FFF2-40B4-BE49-F238E27FC236}">
                <a16:creationId xmlns:a16="http://schemas.microsoft.com/office/drawing/2014/main" id="{211CE05D-2BC9-37EE-C1ED-BB28809A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30" y="2537523"/>
            <a:ext cx="540000" cy="540000"/>
          </a:xfrm>
          <a:prstGeom prst="rect">
            <a:avLst/>
          </a:prstGeom>
        </p:spPr>
      </p:pic>
      <p:pic>
        <p:nvPicPr>
          <p:cNvPr id="11" name="Gráfico 10" descr="Estadísticas con relleno sólido">
            <a:extLst>
              <a:ext uri="{FF2B5EF4-FFF2-40B4-BE49-F238E27FC236}">
                <a16:creationId xmlns:a16="http://schemas.microsoft.com/office/drawing/2014/main" id="{DAB8AB12-A053-E621-86A7-02BDB68C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194" y="3014509"/>
            <a:ext cx="540000" cy="540000"/>
          </a:xfrm>
          <a:prstGeom prst="rect">
            <a:avLst/>
          </a:prstGeom>
        </p:spPr>
      </p:pic>
      <p:pic>
        <p:nvPicPr>
          <p:cNvPr id="12" name="Gráfico 11" descr="Advertencia con relleno sólido">
            <a:extLst>
              <a:ext uri="{FF2B5EF4-FFF2-40B4-BE49-F238E27FC236}">
                <a16:creationId xmlns:a16="http://schemas.microsoft.com/office/drawing/2014/main" id="{B9E36E0B-EC94-CF5B-7C1F-E4D13CAD1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7245" y="2267523"/>
            <a:ext cx="540000" cy="540000"/>
          </a:xfrm>
          <a:prstGeom prst="rect">
            <a:avLst/>
          </a:prstGeom>
        </p:spPr>
      </p:pic>
      <p:pic>
        <p:nvPicPr>
          <p:cNvPr id="13" name="Gráfico 12" descr="Batería en carga con relleno sólido">
            <a:extLst>
              <a:ext uri="{FF2B5EF4-FFF2-40B4-BE49-F238E27FC236}">
                <a16:creationId xmlns:a16="http://schemas.microsoft.com/office/drawing/2014/main" id="{38D94FB7-E422-849F-A466-DF5613F3E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6223" y="2537523"/>
            <a:ext cx="540000" cy="540000"/>
          </a:xfrm>
          <a:prstGeom prst="rect">
            <a:avLst/>
          </a:prstGeom>
        </p:spPr>
      </p:pic>
      <p:pic>
        <p:nvPicPr>
          <p:cNvPr id="14" name="Gráfico 13" descr="Estadísticas con relleno sólido">
            <a:extLst>
              <a:ext uri="{FF2B5EF4-FFF2-40B4-BE49-F238E27FC236}">
                <a16:creationId xmlns:a16="http://schemas.microsoft.com/office/drawing/2014/main" id="{01CF4E11-35E6-20B0-82DC-C2ABDD05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087" y="3014509"/>
            <a:ext cx="540000" cy="540000"/>
          </a:xfrm>
          <a:prstGeom prst="rect">
            <a:avLst/>
          </a:prstGeom>
        </p:spPr>
      </p:pic>
      <p:pic>
        <p:nvPicPr>
          <p:cNvPr id="15" name="Gráfico 14" descr="Advertencia con relleno sólido">
            <a:extLst>
              <a:ext uri="{FF2B5EF4-FFF2-40B4-BE49-F238E27FC236}">
                <a16:creationId xmlns:a16="http://schemas.microsoft.com/office/drawing/2014/main" id="{BC432C28-FEAB-BF8E-1832-773002CC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2138" y="226752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3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44231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IPS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3</a:t>
            </a:r>
          </a:p>
        </p:txBody>
      </p:sp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B931AED-8E46-D4A7-4529-4E55B9E6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695CF0DA-1A1F-E646-B940-FC5F8998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270CAF66-BBCA-C893-2E4B-6B326674B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6775E24F-EAE8-D98A-F911-AA11A3387FA6}"/>
              </a:ext>
            </a:extLst>
          </p:cNvPr>
          <p:cNvSpPr txBox="1"/>
          <p:nvPr/>
        </p:nvSpPr>
        <p:spPr>
          <a:xfrm>
            <a:off x="615594" y="2599119"/>
            <a:ext cx="9080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Sistemas de Posicionamiento en Interiores o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Indoors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Positioning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System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(IPS)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Busca solucionar la estimación de la posición en aquellos lugares donde no se reciben señales del 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Global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Positioning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System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(GPS)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Proyecto de investigación del Instituto Universitario de Cibernética, Empresa y Sociedad (IUCES)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Empleo de balizas o 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beacons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Combinación de diferentes tecnologías y metodologías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CEC471F-80B0-5D04-2E68-4E465FC1C7DE}"/>
              </a:ext>
            </a:extLst>
          </p:cNvPr>
          <p:cNvGrpSpPr/>
          <p:nvPr/>
        </p:nvGrpSpPr>
        <p:grpSpPr>
          <a:xfrm>
            <a:off x="8380600" y="5005159"/>
            <a:ext cx="1315850" cy="1351730"/>
            <a:chOff x="8229195" y="3728737"/>
            <a:chExt cx="1315850" cy="13517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202B4FB-BB45-7697-EE1E-43C45D3605FB}"/>
                </a:ext>
              </a:extLst>
            </p:cNvPr>
            <p:cNvSpPr/>
            <p:nvPr/>
          </p:nvSpPr>
          <p:spPr>
            <a:xfrm>
              <a:off x="8229195" y="3820467"/>
              <a:ext cx="1260000" cy="126000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áfico 11" descr="Satélite con relleno sólido">
              <a:extLst>
                <a:ext uri="{FF2B5EF4-FFF2-40B4-BE49-F238E27FC236}">
                  <a16:creationId xmlns:a16="http://schemas.microsoft.com/office/drawing/2014/main" id="{A717CBEB-8A9A-2B3D-BDD2-552BC0F4A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77045" y="3728737"/>
              <a:ext cx="468000" cy="468000"/>
            </a:xfrm>
            <a:prstGeom prst="rect">
              <a:avLst/>
            </a:prstGeom>
          </p:spPr>
        </p:pic>
        <p:pic>
          <p:nvPicPr>
            <p:cNvPr id="14" name="Gráfico 13" descr="Globo terráqueo: América con relleno sólido">
              <a:extLst>
                <a:ext uri="{FF2B5EF4-FFF2-40B4-BE49-F238E27FC236}">
                  <a16:creationId xmlns:a16="http://schemas.microsoft.com/office/drawing/2014/main" id="{171A717E-AB56-8D94-7F11-6ED65021D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82246" y="4064921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3065F8C-6E30-ACA4-E5BC-C4E30F563336}"/>
              </a:ext>
            </a:extLst>
          </p:cNvPr>
          <p:cNvGrpSpPr/>
          <p:nvPr/>
        </p:nvGrpSpPr>
        <p:grpSpPr>
          <a:xfrm>
            <a:off x="10176214" y="4221166"/>
            <a:ext cx="1048177" cy="1101054"/>
            <a:chOff x="8716246" y="5418613"/>
            <a:chExt cx="1048177" cy="1101054"/>
          </a:xfrm>
        </p:grpSpPr>
        <p:pic>
          <p:nvPicPr>
            <p:cNvPr id="17" name="Gráfico 16" descr="Persona confundida con relleno sólido">
              <a:extLst>
                <a:ext uri="{FF2B5EF4-FFF2-40B4-BE49-F238E27FC236}">
                  <a16:creationId xmlns:a16="http://schemas.microsoft.com/office/drawing/2014/main" id="{812CD047-1AB6-F713-7976-265F3A42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4423" y="5799667"/>
              <a:ext cx="720000" cy="720000"/>
            </a:xfrm>
            <a:prstGeom prst="rect">
              <a:avLst/>
            </a:prstGeom>
          </p:spPr>
        </p:pic>
        <p:pic>
          <p:nvPicPr>
            <p:cNvPr id="18" name="Gráfico 17" descr="Smartphone con relleno sólido">
              <a:extLst>
                <a:ext uri="{FF2B5EF4-FFF2-40B4-BE49-F238E27FC236}">
                  <a16:creationId xmlns:a16="http://schemas.microsoft.com/office/drawing/2014/main" id="{0ECBF423-6F8D-09DB-CCDC-B8E03BF1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30002" y="5841775"/>
              <a:ext cx="180000" cy="180000"/>
            </a:xfrm>
            <a:prstGeom prst="rect">
              <a:avLst/>
            </a:prstGeom>
          </p:spPr>
        </p:pic>
        <p:pic>
          <p:nvPicPr>
            <p:cNvPr id="19" name="Gráfico 18" descr="Inalámbrico con relleno sólido">
              <a:extLst>
                <a:ext uri="{FF2B5EF4-FFF2-40B4-BE49-F238E27FC236}">
                  <a16:creationId xmlns:a16="http://schemas.microsoft.com/office/drawing/2014/main" id="{63CB7E70-4A6A-87C0-E2AC-2713FB30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716246" y="5418613"/>
              <a:ext cx="360000" cy="36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360F8749-E088-45D1-4D4B-117987359783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2307768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Conclusiones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30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E4B94ECA-60B4-9A30-6461-9C479F8D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23FE9CB-70C0-EA4C-56F1-BC38055F6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53820E61-1803-D320-13E3-D2209C82C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E2C8F8-9C21-DD48-69F9-2D8610996C09}"/>
              </a:ext>
            </a:extLst>
          </p:cNvPr>
          <p:cNvSpPr txBox="1"/>
          <p:nvPr/>
        </p:nvSpPr>
        <p:spPr>
          <a:xfrm>
            <a:off x="615594" y="2599119"/>
            <a:ext cx="103833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Se conocen las características para el Sistema Energético.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Se ha implementado un Sistema de Alertas funcional.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Se desarrollaron varios programas con diferentes algoritmos para la estimación de posicionamiento.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B853EF-0E5B-540F-1EC9-ABB45114A5F1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5.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58742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Trabajo futuro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31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E4B94ECA-60B4-9A30-6461-9C479F8D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223FE9CB-70C0-EA4C-56F1-BC38055F6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53820E61-1803-D320-13E3-D2209C82C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5E7F44-F24F-56EE-00D9-C715F9543DD1}"/>
              </a:ext>
            </a:extLst>
          </p:cNvPr>
          <p:cNvSpPr txBox="1"/>
          <p:nvPr/>
        </p:nvSpPr>
        <p:spPr>
          <a:xfrm>
            <a:off x="615594" y="2599119"/>
            <a:ext cx="1038333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Incorporar el Sistema Energético en ROBOMAP.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Diseñar e implementar más controles de errores.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Emplear los algoritmos de posicionamiento para comparar resultados en futuras campañas.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Desarrollar algún proceso que unifique aún más todos los módulos y funcionalidades.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F3606E-5C15-A319-6566-B6AD7C846757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5.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67247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DA1BA90-1EBF-16C4-3CE5-99E116202430}"/>
              </a:ext>
            </a:extLst>
          </p:cNvPr>
          <p:cNvCxnSpPr>
            <a:cxnSpLocks/>
          </p:cNvCxnSpPr>
          <p:nvPr/>
        </p:nvCxnSpPr>
        <p:spPr>
          <a:xfrm flipV="1">
            <a:off x="697002" y="4145280"/>
            <a:ext cx="0" cy="271272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2">
            <a:extLst>
              <a:ext uri="{FF2B5EF4-FFF2-40B4-BE49-F238E27FC236}">
                <a16:creationId xmlns:a16="http://schemas.microsoft.com/office/drawing/2014/main" id="{2643818F-A0BF-1720-DB16-5B21310C3C98}"/>
              </a:ext>
            </a:extLst>
          </p:cNvPr>
          <p:cNvSpPr txBox="1">
            <a:spLocks/>
          </p:cNvSpPr>
          <p:nvPr/>
        </p:nvSpPr>
        <p:spPr>
          <a:xfrm>
            <a:off x="6235344" y="1680754"/>
            <a:ext cx="5268693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000" b="1" cap="all" spc="400">
                <a:latin typeface="Univers" panose="020B0503020202020204" pitchFamily="34" charset="0"/>
              </a:rPr>
              <a:t>Gracias</a:t>
            </a:r>
            <a:endParaRPr lang="es-ES" sz="6000">
              <a:latin typeface="Univers" panose="020B0503020202020204" pitchFamily="34" charset="0"/>
            </a:endParaRPr>
          </a:p>
        </p:txBody>
      </p:sp>
      <p:sp>
        <p:nvSpPr>
          <p:cNvPr id="14" name="Marcador de pie de página 7">
            <a:extLst>
              <a:ext uri="{FF2B5EF4-FFF2-40B4-BE49-F238E27FC236}">
                <a16:creationId xmlns:a16="http://schemas.microsoft.com/office/drawing/2014/main" id="{29692ACF-1F14-A6B1-81AB-4D5505CB241F}"/>
              </a:ext>
            </a:extLst>
          </p:cNvPr>
          <p:cNvSpPr txBox="1">
            <a:spLocks/>
          </p:cNvSpPr>
          <p:nvPr/>
        </p:nvSpPr>
        <p:spPr>
          <a:xfrm>
            <a:off x="6963269" y="2799669"/>
            <a:ext cx="4453677" cy="250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s-ES" sz="2400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+mj-ea"/>
                <a:cs typeface="+mj-cs"/>
              </a:rPr>
              <a:t>Fabián Alfonso Beirutti Pérez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s-ES" sz="2000" b="1">
              <a:solidFill>
                <a:schemeClr val="tx1"/>
              </a:solidFill>
              <a:latin typeface="Univers" panose="020B0503020202020204" pitchFamily="34" charset="0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s-ES" sz="2000" b="1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Tutorizado por: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s-ES" sz="2000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Alexis Quesada Arencibia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s-ES" sz="2000">
                <a:solidFill>
                  <a:schemeClr val="tx1"/>
                </a:solidFill>
                <a:latin typeface="Univers" panose="020B0503020202020204" pitchFamily="34" charset="0"/>
                <a:ea typeface="+mj-ea"/>
                <a:cs typeface="+mj-cs"/>
              </a:rPr>
              <a:t>Gabriele Salvatore de Blasio</a:t>
            </a:r>
          </a:p>
        </p:txBody>
      </p:sp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DB8073E-6A6A-74A3-B5FE-2ADE6C1DDF5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r="48900"/>
          <a:stretch/>
        </p:blipFill>
        <p:spPr>
          <a:xfrm>
            <a:off x="1503994" y="1263426"/>
            <a:ext cx="2160000" cy="2160000"/>
          </a:xfrm>
          <a:prstGeom prst="flowChartConnector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6B7354-5D2D-ED8C-0355-E88D0468C75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r="10078"/>
          <a:stretch/>
        </p:blipFill>
        <p:spPr>
          <a:xfrm>
            <a:off x="3481434" y="2804023"/>
            <a:ext cx="2160000" cy="2160000"/>
          </a:xfrm>
          <a:prstGeom prst="flowChartConnector">
            <a:avLst/>
          </a:prstGeom>
        </p:spPr>
      </p:pic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A37F24-FBD1-5144-79B6-22D5E4877EE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t="7728" r="38319" b="9437"/>
          <a:stretch/>
        </p:blipFill>
        <p:spPr>
          <a:xfrm>
            <a:off x="1298838" y="4740375"/>
            <a:ext cx="2880000" cy="2880000"/>
          </a:xfrm>
          <a:prstGeom prst="flowChartConnector">
            <a:avLst/>
          </a:prstGeom>
          <a:ln>
            <a:noFill/>
          </a:ln>
        </p:spPr>
      </p:pic>
      <p:pic>
        <p:nvPicPr>
          <p:cNvPr id="19" name="Gráfico 18" descr="Batería en carga con relleno sólido">
            <a:extLst>
              <a:ext uri="{FF2B5EF4-FFF2-40B4-BE49-F238E27FC236}">
                <a16:creationId xmlns:a16="http://schemas.microsoft.com/office/drawing/2014/main" id="{16AA00BB-AA74-8D94-57A6-5BAA268F7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8838" y="1140754"/>
            <a:ext cx="540000" cy="540000"/>
          </a:xfrm>
          <a:prstGeom prst="rect">
            <a:avLst/>
          </a:prstGeom>
        </p:spPr>
      </p:pic>
      <p:pic>
        <p:nvPicPr>
          <p:cNvPr id="21" name="Gráfico 20" descr="Estadísticas con relleno sólido">
            <a:extLst>
              <a:ext uri="{FF2B5EF4-FFF2-40B4-BE49-F238E27FC236}">
                <a16:creationId xmlns:a16="http://schemas.microsoft.com/office/drawing/2014/main" id="{E8045486-37FC-B801-22B9-0115D62F3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6278" y="4424023"/>
            <a:ext cx="540000" cy="540000"/>
          </a:xfrm>
          <a:prstGeom prst="rect">
            <a:avLst/>
          </a:prstGeom>
        </p:spPr>
      </p:pic>
      <p:pic>
        <p:nvPicPr>
          <p:cNvPr id="23" name="Gráfico 22" descr="Advertencia con relleno sólido">
            <a:extLst>
              <a:ext uri="{FF2B5EF4-FFF2-40B4-BE49-F238E27FC236}">
                <a16:creationId xmlns:a16="http://schemas.microsoft.com/office/drawing/2014/main" id="{24172052-7F2E-2D79-6CAC-5AA14C9A53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908" y="448267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7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84617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Exactitud y Precisión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4</a:t>
            </a:r>
          </a:p>
        </p:txBody>
      </p: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84832F8E-DFE1-3CED-CB70-FDFA59E7179D}"/>
              </a:ext>
            </a:extLst>
          </p:cNvPr>
          <p:cNvGrpSpPr/>
          <p:nvPr/>
        </p:nvGrpSpPr>
        <p:grpSpPr>
          <a:xfrm>
            <a:off x="995827" y="2900465"/>
            <a:ext cx="1881856" cy="1953261"/>
            <a:chOff x="3865646" y="2435569"/>
            <a:chExt cx="1881856" cy="1953261"/>
          </a:xfrm>
        </p:grpSpPr>
        <p:grpSp>
          <p:nvGrpSpPr>
            <p:cNvPr id="141" name="Grupo 140">
              <a:extLst>
                <a:ext uri="{FF2B5EF4-FFF2-40B4-BE49-F238E27FC236}">
                  <a16:creationId xmlns:a16="http://schemas.microsoft.com/office/drawing/2014/main" id="{E46DE968-A0D7-036F-643E-FA84AB62E085}"/>
                </a:ext>
              </a:extLst>
            </p:cNvPr>
            <p:cNvGrpSpPr/>
            <p:nvPr/>
          </p:nvGrpSpPr>
          <p:grpSpPr>
            <a:xfrm>
              <a:off x="4001517" y="2642623"/>
              <a:ext cx="1745985" cy="1746207"/>
              <a:chOff x="3910147" y="1387542"/>
              <a:chExt cx="2159726" cy="2160000"/>
            </a:xfrm>
          </p:grpSpPr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6B92EC9A-5790-2DD1-851E-CBF49ED52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0147" y="2465365"/>
                <a:ext cx="215972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778A62F0-7420-BB77-7782-56991279898A}"/>
                  </a:ext>
                </a:extLst>
              </p:cNvPr>
              <p:cNvCxnSpPr/>
              <p:nvPr/>
            </p:nvCxnSpPr>
            <p:spPr>
              <a:xfrm>
                <a:off x="4975611" y="1387542"/>
                <a:ext cx="0" cy="21600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021BD332-7225-E412-397B-FA3DCDF62460}"/>
                  </a:ext>
                </a:extLst>
              </p:cNvPr>
              <p:cNvSpPr/>
              <p:nvPr/>
            </p:nvSpPr>
            <p:spPr>
              <a:xfrm>
                <a:off x="4075611" y="1567542"/>
                <a:ext cx="1800000" cy="1800000"/>
              </a:xfrm>
              <a:prstGeom prst="ellips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02A2DB66-92D3-F835-7329-68316BD381BF}"/>
                  </a:ext>
                </a:extLst>
              </p:cNvPr>
              <p:cNvSpPr/>
              <p:nvPr/>
            </p:nvSpPr>
            <p:spPr>
              <a:xfrm>
                <a:off x="4435611" y="1927542"/>
                <a:ext cx="1080000" cy="108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Elipse 188">
                <a:extLst>
                  <a:ext uri="{FF2B5EF4-FFF2-40B4-BE49-F238E27FC236}">
                    <a16:creationId xmlns:a16="http://schemas.microsoft.com/office/drawing/2014/main" id="{C17196EA-ECC0-2FA4-A3D8-34942D1452A7}"/>
                  </a:ext>
                </a:extLst>
              </p:cNvPr>
              <p:cNvSpPr/>
              <p:nvPr/>
            </p:nvSpPr>
            <p:spPr>
              <a:xfrm>
                <a:off x="4795611" y="2287542"/>
                <a:ext cx="360000" cy="36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Elipse 189">
                <a:extLst>
                  <a:ext uri="{FF2B5EF4-FFF2-40B4-BE49-F238E27FC236}">
                    <a16:creationId xmlns:a16="http://schemas.microsoft.com/office/drawing/2014/main" id="{D84AEBA6-9CFE-44DD-4EC5-3B9FE2B994D2}"/>
                  </a:ext>
                </a:extLst>
              </p:cNvPr>
              <p:cNvSpPr/>
              <p:nvPr/>
            </p:nvSpPr>
            <p:spPr>
              <a:xfrm>
                <a:off x="5047612" y="2287542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Elipse 190">
                <a:extLst>
                  <a:ext uri="{FF2B5EF4-FFF2-40B4-BE49-F238E27FC236}">
                    <a16:creationId xmlns:a16="http://schemas.microsoft.com/office/drawing/2014/main" id="{5DD8F39B-ECF6-BB53-783A-69B50EA2C031}"/>
                  </a:ext>
                </a:extLst>
              </p:cNvPr>
              <p:cNvSpPr/>
              <p:nvPr/>
            </p:nvSpPr>
            <p:spPr>
              <a:xfrm>
                <a:off x="5083610" y="2483366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Elipse 191">
                <a:extLst>
                  <a:ext uri="{FF2B5EF4-FFF2-40B4-BE49-F238E27FC236}">
                    <a16:creationId xmlns:a16="http://schemas.microsoft.com/office/drawing/2014/main" id="{F0F18374-4255-D445-028B-8A6AE7A42533}"/>
                  </a:ext>
                </a:extLst>
              </p:cNvPr>
              <p:cNvSpPr/>
              <p:nvPr/>
            </p:nvSpPr>
            <p:spPr>
              <a:xfrm>
                <a:off x="4921611" y="2548542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Elipse 192">
                <a:extLst>
                  <a:ext uri="{FF2B5EF4-FFF2-40B4-BE49-F238E27FC236}">
                    <a16:creationId xmlns:a16="http://schemas.microsoft.com/office/drawing/2014/main" id="{DC973BAB-2842-D5A1-E56D-9E5E4451D1B5}"/>
                  </a:ext>
                </a:extLst>
              </p:cNvPr>
              <p:cNvSpPr/>
              <p:nvPr/>
            </p:nvSpPr>
            <p:spPr>
              <a:xfrm>
                <a:off x="4876350" y="2352461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Elipse 193">
                <a:extLst>
                  <a:ext uri="{FF2B5EF4-FFF2-40B4-BE49-F238E27FC236}">
                    <a16:creationId xmlns:a16="http://schemas.microsoft.com/office/drawing/2014/main" id="{AC5DEA9F-5B9A-714E-7CBC-73F0E15A558C}"/>
                  </a:ext>
                </a:extLst>
              </p:cNvPr>
              <p:cNvSpPr/>
              <p:nvPr/>
            </p:nvSpPr>
            <p:spPr>
              <a:xfrm>
                <a:off x="4759609" y="2483366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Elipse 194">
                <a:extLst>
                  <a:ext uri="{FF2B5EF4-FFF2-40B4-BE49-F238E27FC236}">
                    <a16:creationId xmlns:a16="http://schemas.microsoft.com/office/drawing/2014/main" id="{03037BA6-2EB1-104A-94E0-767A084C682E}"/>
                  </a:ext>
                </a:extLst>
              </p:cNvPr>
              <p:cNvSpPr/>
              <p:nvPr/>
            </p:nvSpPr>
            <p:spPr>
              <a:xfrm>
                <a:off x="4856880" y="2213365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Elipse 195">
                <a:extLst>
                  <a:ext uri="{FF2B5EF4-FFF2-40B4-BE49-F238E27FC236}">
                    <a16:creationId xmlns:a16="http://schemas.microsoft.com/office/drawing/2014/main" id="{9360DDDE-7A07-83DC-B153-59B794F4A651}"/>
                  </a:ext>
                </a:extLst>
              </p:cNvPr>
              <p:cNvSpPr/>
              <p:nvPr/>
            </p:nvSpPr>
            <p:spPr>
              <a:xfrm>
                <a:off x="4984348" y="2413542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CCC31CAC-ABC6-E1D5-EFA6-A35A0F4002EA}"/>
                </a:ext>
              </a:extLst>
            </p:cNvPr>
            <p:cNvSpPr txBox="1"/>
            <p:nvPr/>
          </p:nvSpPr>
          <p:spPr>
            <a:xfrm>
              <a:off x="3865646" y="2435569"/>
              <a:ext cx="271744" cy="42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</a:rPr>
                <a:t>A</a:t>
              </a:r>
            </a:p>
          </p:txBody>
        </p:sp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2BBF8ECA-C789-6FCB-8BE4-F91FAC59280B}"/>
              </a:ext>
            </a:extLst>
          </p:cNvPr>
          <p:cNvGrpSpPr/>
          <p:nvPr/>
        </p:nvGrpSpPr>
        <p:grpSpPr>
          <a:xfrm>
            <a:off x="3652825" y="2883598"/>
            <a:ext cx="1935470" cy="1957700"/>
            <a:chOff x="6315935" y="2431130"/>
            <a:chExt cx="1935470" cy="1957700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BE7433C4-F24D-13B7-89E6-9ABD3C2791FC}"/>
                </a:ext>
              </a:extLst>
            </p:cNvPr>
            <p:cNvGrpSpPr/>
            <p:nvPr/>
          </p:nvGrpSpPr>
          <p:grpSpPr>
            <a:xfrm>
              <a:off x="6505420" y="2642623"/>
              <a:ext cx="1745985" cy="1746207"/>
              <a:chOff x="3910147" y="1387542"/>
              <a:chExt cx="2159726" cy="2160000"/>
            </a:xfrm>
          </p:grpSpPr>
          <p:cxnSp>
            <p:nvCxnSpPr>
              <p:cNvPr id="173" name="Conector recto 172">
                <a:extLst>
                  <a:ext uri="{FF2B5EF4-FFF2-40B4-BE49-F238E27FC236}">
                    <a16:creationId xmlns:a16="http://schemas.microsoft.com/office/drawing/2014/main" id="{78A49321-C161-30C5-64C9-C6E57F11F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0147" y="2465365"/>
                <a:ext cx="215972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4" name="Conector recto 173">
                <a:extLst>
                  <a:ext uri="{FF2B5EF4-FFF2-40B4-BE49-F238E27FC236}">
                    <a16:creationId xmlns:a16="http://schemas.microsoft.com/office/drawing/2014/main" id="{61269875-D5BF-8F24-8B28-DD86D6CA96B9}"/>
                  </a:ext>
                </a:extLst>
              </p:cNvPr>
              <p:cNvCxnSpPr/>
              <p:nvPr/>
            </p:nvCxnSpPr>
            <p:spPr>
              <a:xfrm>
                <a:off x="4975611" y="1387542"/>
                <a:ext cx="0" cy="21600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5" name="Elipse 174">
                <a:extLst>
                  <a:ext uri="{FF2B5EF4-FFF2-40B4-BE49-F238E27FC236}">
                    <a16:creationId xmlns:a16="http://schemas.microsoft.com/office/drawing/2014/main" id="{79739376-D157-A555-604C-5FCFB1C02629}"/>
                  </a:ext>
                </a:extLst>
              </p:cNvPr>
              <p:cNvSpPr/>
              <p:nvPr/>
            </p:nvSpPr>
            <p:spPr>
              <a:xfrm>
                <a:off x="4075611" y="1567542"/>
                <a:ext cx="1800000" cy="1800000"/>
              </a:xfrm>
              <a:prstGeom prst="ellips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Elipse 175">
                <a:extLst>
                  <a:ext uri="{FF2B5EF4-FFF2-40B4-BE49-F238E27FC236}">
                    <a16:creationId xmlns:a16="http://schemas.microsoft.com/office/drawing/2014/main" id="{D9FAD750-A319-701B-4F6F-7EB5C2A38EC3}"/>
                  </a:ext>
                </a:extLst>
              </p:cNvPr>
              <p:cNvSpPr/>
              <p:nvPr/>
            </p:nvSpPr>
            <p:spPr>
              <a:xfrm>
                <a:off x="4435611" y="1927542"/>
                <a:ext cx="1080000" cy="108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Elipse 176">
                <a:extLst>
                  <a:ext uri="{FF2B5EF4-FFF2-40B4-BE49-F238E27FC236}">
                    <a16:creationId xmlns:a16="http://schemas.microsoft.com/office/drawing/2014/main" id="{8DE31E64-A5FE-4C19-E678-C2176618BF02}"/>
                  </a:ext>
                </a:extLst>
              </p:cNvPr>
              <p:cNvSpPr/>
              <p:nvPr/>
            </p:nvSpPr>
            <p:spPr>
              <a:xfrm>
                <a:off x="4795611" y="2287542"/>
                <a:ext cx="360000" cy="36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Elipse 177">
                <a:extLst>
                  <a:ext uri="{FF2B5EF4-FFF2-40B4-BE49-F238E27FC236}">
                    <a16:creationId xmlns:a16="http://schemas.microsoft.com/office/drawing/2014/main" id="{03CCCAEB-4C03-A655-1A90-B0E9663D7514}"/>
                  </a:ext>
                </a:extLst>
              </p:cNvPr>
              <p:cNvSpPr/>
              <p:nvPr/>
            </p:nvSpPr>
            <p:spPr>
              <a:xfrm>
                <a:off x="5452874" y="1868484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id="{F749B83A-6198-E6DB-866D-98C59FF0E53C}"/>
                  </a:ext>
                </a:extLst>
              </p:cNvPr>
              <p:cNvSpPr/>
              <p:nvPr/>
            </p:nvSpPr>
            <p:spPr>
              <a:xfrm>
                <a:off x="5488872" y="2064308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F3681A71-9F15-FF26-B63D-C89BBCC1B74D}"/>
                  </a:ext>
                </a:extLst>
              </p:cNvPr>
              <p:cNvSpPr/>
              <p:nvPr/>
            </p:nvSpPr>
            <p:spPr>
              <a:xfrm>
                <a:off x="5326873" y="2129484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Elipse 180">
                <a:extLst>
                  <a:ext uri="{FF2B5EF4-FFF2-40B4-BE49-F238E27FC236}">
                    <a16:creationId xmlns:a16="http://schemas.microsoft.com/office/drawing/2014/main" id="{91718733-E280-56FA-83AD-25309CE52DC0}"/>
                  </a:ext>
                </a:extLst>
              </p:cNvPr>
              <p:cNvSpPr/>
              <p:nvPr/>
            </p:nvSpPr>
            <p:spPr>
              <a:xfrm>
                <a:off x="5281612" y="1933403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Elipse 181">
                <a:extLst>
                  <a:ext uri="{FF2B5EF4-FFF2-40B4-BE49-F238E27FC236}">
                    <a16:creationId xmlns:a16="http://schemas.microsoft.com/office/drawing/2014/main" id="{B515E0DC-1663-DD38-7F7A-84B5B2B8280B}"/>
                  </a:ext>
                </a:extLst>
              </p:cNvPr>
              <p:cNvSpPr/>
              <p:nvPr/>
            </p:nvSpPr>
            <p:spPr>
              <a:xfrm>
                <a:off x="5164871" y="2064308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6E509372-4097-55AA-D121-8DB10ED0CE56}"/>
                  </a:ext>
                </a:extLst>
              </p:cNvPr>
              <p:cNvSpPr/>
              <p:nvPr/>
            </p:nvSpPr>
            <p:spPr>
              <a:xfrm>
                <a:off x="5262142" y="1794307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D04AAFEE-B2B6-BF98-F0F7-4FE2796C436F}"/>
                  </a:ext>
                </a:extLst>
              </p:cNvPr>
              <p:cNvSpPr/>
              <p:nvPr/>
            </p:nvSpPr>
            <p:spPr>
              <a:xfrm>
                <a:off x="5389610" y="1994484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36639E89-1A49-A577-435D-5F4D47C699C1}"/>
                </a:ext>
              </a:extLst>
            </p:cNvPr>
            <p:cNvSpPr txBox="1"/>
            <p:nvPr/>
          </p:nvSpPr>
          <p:spPr>
            <a:xfrm>
              <a:off x="6315935" y="2431130"/>
              <a:ext cx="271744" cy="42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</a:rPr>
                <a:t>B</a:t>
              </a:r>
            </a:p>
          </p:txBody>
        </p:sp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57F0C5FC-945A-5341-469F-5B762E25FBCC}"/>
              </a:ext>
            </a:extLst>
          </p:cNvPr>
          <p:cNvGrpSpPr/>
          <p:nvPr/>
        </p:nvGrpSpPr>
        <p:grpSpPr>
          <a:xfrm>
            <a:off x="6485795" y="2881780"/>
            <a:ext cx="1881856" cy="1957700"/>
            <a:chOff x="3865646" y="4325183"/>
            <a:chExt cx="1881856" cy="1957700"/>
          </a:xfrm>
        </p:grpSpPr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38D66715-F04B-F7BB-D042-1F1ACA64E104}"/>
                </a:ext>
              </a:extLst>
            </p:cNvPr>
            <p:cNvGrpSpPr/>
            <p:nvPr/>
          </p:nvGrpSpPr>
          <p:grpSpPr>
            <a:xfrm>
              <a:off x="4001517" y="4536676"/>
              <a:ext cx="1745985" cy="1746207"/>
              <a:chOff x="3910147" y="1387542"/>
              <a:chExt cx="2159726" cy="2160000"/>
            </a:xfrm>
          </p:grpSpPr>
          <p:cxnSp>
            <p:nvCxnSpPr>
              <p:cNvPr id="161" name="Conector recto 160">
                <a:extLst>
                  <a:ext uri="{FF2B5EF4-FFF2-40B4-BE49-F238E27FC236}">
                    <a16:creationId xmlns:a16="http://schemas.microsoft.com/office/drawing/2014/main" id="{7E41B5CC-1189-58CC-A749-8255AE38A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0147" y="2465365"/>
                <a:ext cx="215972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2" name="Conector recto 161">
                <a:extLst>
                  <a:ext uri="{FF2B5EF4-FFF2-40B4-BE49-F238E27FC236}">
                    <a16:creationId xmlns:a16="http://schemas.microsoft.com/office/drawing/2014/main" id="{42F16448-C1F9-88A1-2F6E-AB59D9C1943B}"/>
                  </a:ext>
                </a:extLst>
              </p:cNvPr>
              <p:cNvCxnSpPr/>
              <p:nvPr/>
            </p:nvCxnSpPr>
            <p:spPr>
              <a:xfrm>
                <a:off x="4975611" y="1387542"/>
                <a:ext cx="0" cy="21600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3" name="Elipse 162">
                <a:extLst>
                  <a:ext uri="{FF2B5EF4-FFF2-40B4-BE49-F238E27FC236}">
                    <a16:creationId xmlns:a16="http://schemas.microsoft.com/office/drawing/2014/main" id="{18D114EA-CBB6-1CD1-894F-448BE7887360}"/>
                  </a:ext>
                </a:extLst>
              </p:cNvPr>
              <p:cNvSpPr/>
              <p:nvPr/>
            </p:nvSpPr>
            <p:spPr>
              <a:xfrm>
                <a:off x="4075611" y="1567542"/>
                <a:ext cx="1800000" cy="1800000"/>
              </a:xfrm>
              <a:prstGeom prst="ellips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Elipse 163">
                <a:extLst>
                  <a:ext uri="{FF2B5EF4-FFF2-40B4-BE49-F238E27FC236}">
                    <a16:creationId xmlns:a16="http://schemas.microsoft.com/office/drawing/2014/main" id="{C8A436B6-6106-0AB1-53FF-650835814EB9}"/>
                  </a:ext>
                </a:extLst>
              </p:cNvPr>
              <p:cNvSpPr/>
              <p:nvPr/>
            </p:nvSpPr>
            <p:spPr>
              <a:xfrm>
                <a:off x="4435611" y="1927542"/>
                <a:ext cx="1080000" cy="108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Elipse 164">
                <a:extLst>
                  <a:ext uri="{FF2B5EF4-FFF2-40B4-BE49-F238E27FC236}">
                    <a16:creationId xmlns:a16="http://schemas.microsoft.com/office/drawing/2014/main" id="{E810805E-B0FD-C81F-5A15-FFF4D0808C7B}"/>
                  </a:ext>
                </a:extLst>
              </p:cNvPr>
              <p:cNvSpPr/>
              <p:nvPr/>
            </p:nvSpPr>
            <p:spPr>
              <a:xfrm>
                <a:off x="4795611" y="2287542"/>
                <a:ext cx="360000" cy="36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Elipse 165">
                <a:extLst>
                  <a:ext uri="{FF2B5EF4-FFF2-40B4-BE49-F238E27FC236}">
                    <a16:creationId xmlns:a16="http://schemas.microsoft.com/office/drawing/2014/main" id="{1D4B1FA8-DD8A-5D8C-CAD4-807AC4653802}"/>
                  </a:ext>
                </a:extLst>
              </p:cNvPr>
              <p:cNvSpPr/>
              <p:nvPr/>
            </p:nvSpPr>
            <p:spPr>
              <a:xfrm>
                <a:off x="5325072" y="1949259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Elipse 166">
                <a:extLst>
                  <a:ext uri="{FF2B5EF4-FFF2-40B4-BE49-F238E27FC236}">
                    <a16:creationId xmlns:a16="http://schemas.microsoft.com/office/drawing/2014/main" id="{7428B261-5BE5-AC80-5B55-0F8476638589}"/>
                  </a:ext>
                </a:extLst>
              </p:cNvPr>
              <p:cNvSpPr/>
              <p:nvPr/>
            </p:nvSpPr>
            <p:spPr>
              <a:xfrm>
                <a:off x="5310101" y="2606546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Elipse 167">
                <a:extLst>
                  <a:ext uri="{FF2B5EF4-FFF2-40B4-BE49-F238E27FC236}">
                    <a16:creationId xmlns:a16="http://schemas.microsoft.com/office/drawing/2014/main" id="{B9D31551-72E7-1FFB-A15D-ACCD1D412995}"/>
                  </a:ext>
                </a:extLst>
              </p:cNvPr>
              <p:cNvSpPr/>
              <p:nvPr/>
            </p:nvSpPr>
            <p:spPr>
              <a:xfrm>
                <a:off x="4904680" y="2822460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Elipse 168">
                <a:extLst>
                  <a:ext uri="{FF2B5EF4-FFF2-40B4-BE49-F238E27FC236}">
                    <a16:creationId xmlns:a16="http://schemas.microsoft.com/office/drawing/2014/main" id="{9422AE3F-2C61-5EE4-AB09-858B58C986B5}"/>
                  </a:ext>
                </a:extLst>
              </p:cNvPr>
              <p:cNvSpPr/>
              <p:nvPr/>
            </p:nvSpPr>
            <p:spPr>
              <a:xfrm>
                <a:off x="5038348" y="2397349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Elipse 169">
                <a:extLst>
                  <a:ext uri="{FF2B5EF4-FFF2-40B4-BE49-F238E27FC236}">
                    <a16:creationId xmlns:a16="http://schemas.microsoft.com/office/drawing/2014/main" id="{56EF52A8-D97A-F55F-2EFF-6B12B07D959B}"/>
                  </a:ext>
                </a:extLst>
              </p:cNvPr>
              <p:cNvSpPr/>
              <p:nvPr/>
            </p:nvSpPr>
            <p:spPr>
              <a:xfrm>
                <a:off x="4264348" y="2381833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Elipse 170">
                <a:extLst>
                  <a:ext uri="{FF2B5EF4-FFF2-40B4-BE49-F238E27FC236}">
                    <a16:creationId xmlns:a16="http://schemas.microsoft.com/office/drawing/2014/main" id="{B7E5D140-D2E2-A16B-978F-687A11CB7E76}"/>
                  </a:ext>
                </a:extLst>
              </p:cNvPr>
              <p:cNvSpPr/>
              <p:nvPr/>
            </p:nvSpPr>
            <p:spPr>
              <a:xfrm>
                <a:off x="4810247" y="1967522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Elipse 171">
                <a:extLst>
                  <a:ext uri="{FF2B5EF4-FFF2-40B4-BE49-F238E27FC236}">
                    <a16:creationId xmlns:a16="http://schemas.microsoft.com/office/drawing/2014/main" id="{60CEC5E8-9CCE-6E87-E44A-AFDCFAD567BA}"/>
                  </a:ext>
                </a:extLst>
              </p:cNvPr>
              <p:cNvSpPr/>
              <p:nvPr/>
            </p:nvSpPr>
            <p:spPr>
              <a:xfrm>
                <a:off x="4810247" y="2505345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F047DB59-C5D0-FD6C-5088-7DABCAFED8AA}"/>
                </a:ext>
              </a:extLst>
            </p:cNvPr>
            <p:cNvSpPr txBox="1"/>
            <p:nvPr/>
          </p:nvSpPr>
          <p:spPr>
            <a:xfrm>
              <a:off x="3865646" y="4325183"/>
              <a:ext cx="271744" cy="42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</a:rPr>
                <a:t>C</a:t>
              </a:r>
            </a:p>
          </p:txBody>
        </p:sp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3F966DF9-A968-C5A2-5D5B-E3A71A2E09CF}"/>
              </a:ext>
            </a:extLst>
          </p:cNvPr>
          <p:cNvGrpSpPr/>
          <p:nvPr/>
        </p:nvGrpSpPr>
        <p:grpSpPr>
          <a:xfrm>
            <a:off x="9198760" y="2885416"/>
            <a:ext cx="1883963" cy="1954064"/>
            <a:chOff x="6362865" y="4328819"/>
            <a:chExt cx="1883963" cy="1954064"/>
          </a:xfrm>
        </p:grpSpPr>
        <p:grpSp>
          <p:nvGrpSpPr>
            <p:cNvPr id="144" name="Grupo 143">
              <a:extLst>
                <a:ext uri="{FF2B5EF4-FFF2-40B4-BE49-F238E27FC236}">
                  <a16:creationId xmlns:a16="http://schemas.microsoft.com/office/drawing/2014/main" id="{BFC62537-22D5-CEF7-A919-50BF2983B9E2}"/>
                </a:ext>
              </a:extLst>
            </p:cNvPr>
            <p:cNvGrpSpPr/>
            <p:nvPr/>
          </p:nvGrpSpPr>
          <p:grpSpPr>
            <a:xfrm>
              <a:off x="6500843" y="4536676"/>
              <a:ext cx="1745985" cy="1746207"/>
              <a:chOff x="3910147" y="1387542"/>
              <a:chExt cx="2159726" cy="2160000"/>
            </a:xfrm>
          </p:grpSpPr>
          <p:cxnSp>
            <p:nvCxnSpPr>
              <p:cNvPr id="149" name="Conector recto 148">
                <a:extLst>
                  <a:ext uri="{FF2B5EF4-FFF2-40B4-BE49-F238E27FC236}">
                    <a16:creationId xmlns:a16="http://schemas.microsoft.com/office/drawing/2014/main" id="{5B1F2F5D-2C63-2F2F-9268-5E0D04E5D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0147" y="2465365"/>
                <a:ext cx="215972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0" name="Conector recto 149">
                <a:extLst>
                  <a:ext uri="{FF2B5EF4-FFF2-40B4-BE49-F238E27FC236}">
                    <a16:creationId xmlns:a16="http://schemas.microsoft.com/office/drawing/2014/main" id="{81B39982-4DF6-6FD1-DFD3-1962547067F6}"/>
                  </a:ext>
                </a:extLst>
              </p:cNvPr>
              <p:cNvCxnSpPr/>
              <p:nvPr/>
            </p:nvCxnSpPr>
            <p:spPr>
              <a:xfrm>
                <a:off x="4975611" y="1387542"/>
                <a:ext cx="0" cy="21600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1" name="Elipse 150">
                <a:extLst>
                  <a:ext uri="{FF2B5EF4-FFF2-40B4-BE49-F238E27FC236}">
                    <a16:creationId xmlns:a16="http://schemas.microsoft.com/office/drawing/2014/main" id="{A1882251-7626-DBF6-2150-39E74C08BC74}"/>
                  </a:ext>
                </a:extLst>
              </p:cNvPr>
              <p:cNvSpPr/>
              <p:nvPr/>
            </p:nvSpPr>
            <p:spPr>
              <a:xfrm>
                <a:off x="4075611" y="1567542"/>
                <a:ext cx="1800000" cy="1800000"/>
              </a:xfrm>
              <a:prstGeom prst="ellips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83AB5A66-8E33-9CB4-4E66-76B38CEA7C05}"/>
                  </a:ext>
                </a:extLst>
              </p:cNvPr>
              <p:cNvSpPr/>
              <p:nvPr/>
            </p:nvSpPr>
            <p:spPr>
              <a:xfrm>
                <a:off x="4435611" y="1927542"/>
                <a:ext cx="1080000" cy="108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Elipse 152">
                <a:extLst>
                  <a:ext uri="{FF2B5EF4-FFF2-40B4-BE49-F238E27FC236}">
                    <a16:creationId xmlns:a16="http://schemas.microsoft.com/office/drawing/2014/main" id="{107D367C-3CA4-143C-EAA4-53441380DFC2}"/>
                  </a:ext>
                </a:extLst>
              </p:cNvPr>
              <p:cNvSpPr/>
              <p:nvPr/>
            </p:nvSpPr>
            <p:spPr>
              <a:xfrm>
                <a:off x="4795611" y="2287542"/>
                <a:ext cx="360000" cy="360000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Elipse 153">
                <a:extLst>
                  <a:ext uri="{FF2B5EF4-FFF2-40B4-BE49-F238E27FC236}">
                    <a16:creationId xmlns:a16="http://schemas.microsoft.com/office/drawing/2014/main" id="{6BEBD9EA-12C1-45D3-5852-E63AF46D96A7}"/>
                  </a:ext>
                </a:extLst>
              </p:cNvPr>
              <p:cNvSpPr/>
              <p:nvPr/>
            </p:nvSpPr>
            <p:spPr>
              <a:xfrm>
                <a:off x="5504742" y="2723379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Elipse 154">
                <a:extLst>
                  <a:ext uri="{FF2B5EF4-FFF2-40B4-BE49-F238E27FC236}">
                    <a16:creationId xmlns:a16="http://schemas.microsoft.com/office/drawing/2014/main" id="{A53FC1E4-A095-A605-BB56-056B30C44444}"/>
                  </a:ext>
                </a:extLst>
              </p:cNvPr>
              <p:cNvSpPr/>
              <p:nvPr/>
            </p:nvSpPr>
            <p:spPr>
              <a:xfrm>
                <a:off x="5197586" y="2960580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Elipse 155">
                <a:extLst>
                  <a:ext uri="{FF2B5EF4-FFF2-40B4-BE49-F238E27FC236}">
                    <a16:creationId xmlns:a16="http://schemas.microsoft.com/office/drawing/2014/main" id="{7DC8E8DE-F9BE-1F4D-7B06-AA786B40DB2B}"/>
                  </a:ext>
                </a:extLst>
              </p:cNvPr>
              <p:cNvSpPr/>
              <p:nvPr/>
            </p:nvSpPr>
            <p:spPr>
              <a:xfrm>
                <a:off x="4921611" y="3077365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Elipse 156">
                <a:extLst>
                  <a:ext uri="{FF2B5EF4-FFF2-40B4-BE49-F238E27FC236}">
                    <a16:creationId xmlns:a16="http://schemas.microsoft.com/office/drawing/2014/main" id="{7F88143B-1B52-A9CC-CD2D-87C379291A2B}"/>
                  </a:ext>
                </a:extLst>
              </p:cNvPr>
              <p:cNvSpPr/>
              <p:nvPr/>
            </p:nvSpPr>
            <p:spPr>
              <a:xfrm>
                <a:off x="4741611" y="2773542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Elipse 157">
                <a:extLst>
                  <a:ext uri="{FF2B5EF4-FFF2-40B4-BE49-F238E27FC236}">
                    <a16:creationId xmlns:a16="http://schemas.microsoft.com/office/drawing/2014/main" id="{E3AF008E-E1E6-1D17-AB55-7BD10CE63D4D}"/>
                  </a:ext>
                </a:extLst>
              </p:cNvPr>
              <p:cNvSpPr/>
              <p:nvPr/>
            </p:nvSpPr>
            <p:spPr>
              <a:xfrm>
                <a:off x="4499709" y="3032837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C1E98C87-E436-B264-DE59-4946E2FC533D}"/>
                  </a:ext>
                </a:extLst>
              </p:cNvPr>
              <p:cNvSpPr/>
              <p:nvPr/>
            </p:nvSpPr>
            <p:spPr>
              <a:xfrm>
                <a:off x="4266481" y="2578743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Elipse 159">
                <a:extLst>
                  <a:ext uri="{FF2B5EF4-FFF2-40B4-BE49-F238E27FC236}">
                    <a16:creationId xmlns:a16="http://schemas.microsoft.com/office/drawing/2014/main" id="{578F28DD-EAA5-2304-48B8-C2E299843C1D}"/>
                  </a:ext>
                </a:extLst>
              </p:cNvPr>
              <p:cNvSpPr/>
              <p:nvPr/>
            </p:nvSpPr>
            <p:spPr>
              <a:xfrm>
                <a:off x="5101611" y="2836757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9C195512-A6F7-3279-A20B-75534E7B4206}"/>
                </a:ext>
              </a:extLst>
            </p:cNvPr>
            <p:cNvSpPr txBox="1"/>
            <p:nvPr/>
          </p:nvSpPr>
          <p:spPr>
            <a:xfrm>
              <a:off x="6362865" y="4328819"/>
              <a:ext cx="271744" cy="42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</a:rPr>
                <a:t>D</a:t>
              </a:r>
            </a:p>
          </p:txBody>
        </p:sp>
      </p:grp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8CD17476-1CDB-3D79-1CAA-58D83F0B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752A6459-DD10-A84E-B18A-7646FCEF0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EE0D4404-697F-74C2-190A-7FDA5A50C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BD6A6E-FCEE-CE70-2873-36F8085C95C0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189091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4423131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Tecnologías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5</a:t>
            </a:r>
          </a:p>
        </p:txBody>
      </p:sp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B931AED-8E46-D4A7-4529-4E55B9E6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695CF0DA-1A1F-E646-B940-FC5F8998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270CAF66-BBCA-C893-2E4B-6B326674B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6775E24F-EAE8-D98A-F911-AA11A3387FA6}"/>
              </a:ext>
            </a:extLst>
          </p:cNvPr>
          <p:cNvSpPr txBox="1"/>
          <p:nvPr/>
        </p:nvSpPr>
        <p:spPr>
          <a:xfrm>
            <a:off x="615594" y="2599119"/>
            <a:ext cx="9080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Señales de Radio Frecuencia: </a:t>
            </a:r>
            <a:r>
              <a:rPr lang="es-ES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Wi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-Fi, Bluetooth, ZigBee, RIFD (en inglés Radio </a:t>
            </a:r>
            <a:r>
              <a:rPr lang="es-ES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Frequency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</a:t>
            </a:r>
            <a:r>
              <a:rPr lang="es-ES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Identification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) o UWB (en inglés </a:t>
            </a:r>
            <a:r>
              <a:rPr lang="es-ES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Ultrawideband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).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Sonido: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ultrasonido o el uso de señales acústicas del entorno.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Ópticas: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infrarrojo o comunicación mediante luz visible o VLC (en inglés Visible Light </a:t>
            </a:r>
            <a:r>
              <a:rPr lang="es-ES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Communication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).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Magnéticas: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campos magnéticos artificiales o naturales.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Híbridas: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resulta en la combinación de dos o más tecnologías. </a:t>
            </a:r>
          </a:p>
        </p:txBody>
      </p:sp>
      <p:pic>
        <p:nvPicPr>
          <p:cNvPr id="6" name="Gráfico 5" descr="Inalámbrico con relleno sólido">
            <a:extLst>
              <a:ext uri="{FF2B5EF4-FFF2-40B4-BE49-F238E27FC236}">
                <a16:creationId xmlns:a16="http://schemas.microsoft.com/office/drawing/2014/main" id="{50EE1344-6260-C381-643E-8EBA2ED41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6022" y="3227712"/>
            <a:ext cx="983974" cy="983974"/>
          </a:xfrm>
          <a:prstGeom prst="rect">
            <a:avLst/>
          </a:prstGeom>
        </p:spPr>
      </p:pic>
      <p:pic>
        <p:nvPicPr>
          <p:cNvPr id="12" name="Imagen 11" descr="Gráfico, Diagrama&#10;&#10;Descripción generada automáticamente">
            <a:extLst>
              <a:ext uri="{FF2B5EF4-FFF2-40B4-BE49-F238E27FC236}">
                <a16:creationId xmlns:a16="http://schemas.microsoft.com/office/drawing/2014/main" id="{F0D4F2B4-1C44-6738-87D5-F050F8F97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84" y="4541327"/>
            <a:ext cx="3057525" cy="21293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0778D4-3460-DD95-DA4E-05887140B1E7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14551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3" y="1280704"/>
            <a:ext cx="9414232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Bluetooth Low Energy (BLE)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6</a:t>
            </a:r>
          </a:p>
        </p:txBody>
      </p:sp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B931AED-8E46-D4A7-4529-4E55B9E6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695CF0DA-1A1F-E646-B940-FC5F8998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270CAF66-BBCA-C893-2E4B-6B326674B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6775E24F-EAE8-D98A-F911-AA11A3387FA6}"/>
              </a:ext>
            </a:extLst>
          </p:cNvPr>
          <p:cNvSpPr txBox="1"/>
          <p:nvPr/>
        </p:nvSpPr>
        <p:spPr>
          <a:xfrm>
            <a:off x="615594" y="2599119"/>
            <a:ext cx="90808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Introducido en la versión Bluetooth 4.0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2.4 GHz y alcance de hasta 100 metros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Bajo consumo de energía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Alta interoperabilidad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Bajo costo</a:t>
            </a:r>
          </a:p>
        </p:txBody>
      </p:sp>
      <p:pic>
        <p:nvPicPr>
          <p:cNvPr id="10" name="Imagen 9" descr="Imagen que contiene tabla, celular, teléfono, remoto&#10;&#10;Descripción generada automáticamente">
            <a:extLst>
              <a:ext uri="{FF2B5EF4-FFF2-40B4-BE49-F238E27FC236}">
                <a16:creationId xmlns:a16="http://schemas.microsoft.com/office/drawing/2014/main" id="{7D862B7D-0A66-4E12-7FD7-234E3D61B8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9" t="25555" r="35972" b="29815"/>
          <a:stretch/>
        </p:blipFill>
        <p:spPr>
          <a:xfrm rot="5400000">
            <a:off x="8200079" y="3148833"/>
            <a:ext cx="2088683" cy="2675707"/>
          </a:xfrm>
          <a:prstGeom prst="roundRect">
            <a:avLst>
              <a:gd name="adj" fmla="val 5702"/>
            </a:avLst>
          </a:prstGeom>
          <a:ln>
            <a:noFill/>
          </a:ln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EB396672-FA04-B583-8184-5A17875C92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6" r="77459" b="12334"/>
          <a:stretch/>
        </p:blipFill>
        <p:spPr>
          <a:xfrm>
            <a:off x="7430353" y="5120096"/>
            <a:ext cx="803366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EF320D-9AED-FED9-70AE-1D87BFBFC466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2718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615594" y="1280704"/>
            <a:ext cx="4870806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Metodologías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7</a:t>
            </a:r>
          </a:p>
        </p:txBody>
      </p:sp>
      <p:pic>
        <p:nvPicPr>
          <p:cNvPr id="3" name="Gráfico 2" descr="Batería en carga con relleno sólido">
            <a:extLst>
              <a:ext uri="{FF2B5EF4-FFF2-40B4-BE49-F238E27FC236}">
                <a16:creationId xmlns:a16="http://schemas.microsoft.com/office/drawing/2014/main" id="{2B931AED-8E46-D4A7-4529-4E55B9E6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4" name="Gráfico 3" descr="Estadísticas con relleno sólido">
            <a:extLst>
              <a:ext uri="{FF2B5EF4-FFF2-40B4-BE49-F238E27FC236}">
                <a16:creationId xmlns:a16="http://schemas.microsoft.com/office/drawing/2014/main" id="{695CF0DA-1A1F-E646-B940-FC5F8998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5" name="Gráfico 4" descr="Advertencia con relleno sólido">
            <a:extLst>
              <a:ext uri="{FF2B5EF4-FFF2-40B4-BE49-F238E27FC236}">
                <a16:creationId xmlns:a16="http://schemas.microsoft.com/office/drawing/2014/main" id="{270CAF66-BBCA-C893-2E4B-6B326674B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pic>
        <p:nvPicPr>
          <p:cNvPr id="10" name="Imagen 9" descr="Imagen que contiene oscuro, agua, computer, cuarto&#10;&#10;Descripción generada automáticamente">
            <a:extLst>
              <a:ext uri="{FF2B5EF4-FFF2-40B4-BE49-F238E27FC236}">
                <a16:creationId xmlns:a16="http://schemas.microsoft.com/office/drawing/2014/main" id="{27BC544F-C56E-215F-C17D-406B89B3A4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727" r="1935" b="3732"/>
          <a:stretch/>
        </p:blipFill>
        <p:spPr>
          <a:xfrm>
            <a:off x="4848225" y="3690255"/>
            <a:ext cx="3467101" cy="2371715"/>
          </a:xfrm>
          <a:prstGeom prst="rect">
            <a:avLst/>
          </a:prstGeom>
        </p:spPr>
      </p:pic>
      <p:pic>
        <p:nvPicPr>
          <p:cNvPr id="14" name="Imagen 13" descr="Diagrama, Diagrama de Venn&#10;&#10;Descripción generada automáticamente">
            <a:extLst>
              <a:ext uri="{FF2B5EF4-FFF2-40B4-BE49-F238E27FC236}">
                <a16:creationId xmlns:a16="http://schemas.microsoft.com/office/drawing/2014/main" id="{A9599296-3B91-4DB2-444F-22C0F32B2F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1100" r="1857" b="2619"/>
          <a:stretch/>
        </p:blipFill>
        <p:spPr>
          <a:xfrm>
            <a:off x="8359953" y="2308055"/>
            <a:ext cx="2800350" cy="256805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9BAC95-3280-3E81-6E5C-A77AECF07C70}"/>
              </a:ext>
            </a:extLst>
          </p:cNvPr>
          <p:cNvSpPr txBox="1"/>
          <p:nvPr/>
        </p:nvSpPr>
        <p:spPr>
          <a:xfrm>
            <a:off x="615594" y="2599119"/>
            <a:ext cx="9080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Proximidad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Triangulación y Trilateración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i="1" err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Fingerprinting</a:t>
            </a: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 o Análisis de escena</a:t>
            </a:r>
          </a:p>
        </p:txBody>
      </p:sp>
      <p:pic>
        <p:nvPicPr>
          <p:cNvPr id="23" name="Gráfico 22" descr="Persona confundida con relleno sólido">
            <a:extLst>
              <a:ext uri="{FF2B5EF4-FFF2-40B4-BE49-F238E27FC236}">
                <a16:creationId xmlns:a16="http://schemas.microsoft.com/office/drawing/2014/main" id="{EDA73944-90C5-1921-3E66-0438FEC2F6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0997" y="4965296"/>
            <a:ext cx="612000" cy="612000"/>
          </a:xfrm>
          <a:prstGeom prst="rect">
            <a:avLst/>
          </a:prstGeom>
        </p:spPr>
      </p:pic>
      <p:pic>
        <p:nvPicPr>
          <p:cNvPr id="25" name="Gráfico 24" descr="Inalámbrico con relleno sólido">
            <a:extLst>
              <a:ext uri="{FF2B5EF4-FFF2-40B4-BE49-F238E27FC236}">
                <a16:creationId xmlns:a16="http://schemas.microsoft.com/office/drawing/2014/main" id="{3120C346-D458-E6BE-1F05-1FBB3054F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686363" y="4696113"/>
            <a:ext cx="360000" cy="360000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0FF27F2-AA37-63C7-3CBA-5088D2072B5D}"/>
              </a:ext>
            </a:extLst>
          </p:cNvPr>
          <p:cNvCxnSpPr>
            <a:cxnSpLocks/>
          </p:cNvCxnSpPr>
          <p:nvPr/>
        </p:nvCxnSpPr>
        <p:spPr>
          <a:xfrm flipH="1">
            <a:off x="1771650" y="5577296"/>
            <a:ext cx="13716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07F5702-8609-1EAD-5C47-104A153E81E7}"/>
              </a:ext>
            </a:extLst>
          </p:cNvPr>
          <p:cNvSpPr txBox="1"/>
          <p:nvPr/>
        </p:nvSpPr>
        <p:spPr>
          <a:xfrm>
            <a:off x="2371725" y="5629373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Univers" panose="020B0503020202020204" pitchFamily="34" charset="0"/>
              </a:rPr>
              <a:t>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B06490-58B8-06B6-1B94-23C00C893084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217555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445862" y="1254004"/>
            <a:ext cx="8145688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i="1" err="1">
                <a:solidFill>
                  <a:schemeClr val="bg1"/>
                </a:solidFill>
                <a:latin typeface="Univers" panose="020B0503020202020204" pitchFamily="34" charset="0"/>
              </a:rPr>
              <a:t>Fingerprinting</a:t>
            </a:r>
            <a:endParaRPr lang="es-ES" sz="5400" i="1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8</a:t>
            </a:r>
          </a:p>
        </p:txBody>
      </p: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8D981546-7A8F-033A-B0FB-C9296F15689C}"/>
              </a:ext>
            </a:extLst>
          </p:cNvPr>
          <p:cNvGrpSpPr/>
          <p:nvPr/>
        </p:nvGrpSpPr>
        <p:grpSpPr>
          <a:xfrm>
            <a:off x="1115577" y="2660952"/>
            <a:ext cx="1436914" cy="1454685"/>
            <a:chOff x="4659086" y="1974315"/>
            <a:chExt cx="1436914" cy="1454685"/>
          </a:xfrm>
        </p:grpSpPr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37A703C5-2F56-878C-6946-077D7F2368B5}"/>
                </a:ext>
              </a:extLst>
            </p:cNvPr>
            <p:cNvSpPr/>
            <p:nvPr/>
          </p:nvSpPr>
          <p:spPr>
            <a:xfrm>
              <a:off x="5590572" y="1974315"/>
              <a:ext cx="497104" cy="459262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ángulo 132">
              <a:extLst>
                <a:ext uri="{FF2B5EF4-FFF2-40B4-BE49-F238E27FC236}">
                  <a16:creationId xmlns:a16="http://schemas.microsoft.com/office/drawing/2014/main" id="{A3589D2D-928A-1BE6-2AB9-0F83363F2BFF}"/>
                </a:ext>
              </a:extLst>
            </p:cNvPr>
            <p:cNvSpPr/>
            <p:nvPr/>
          </p:nvSpPr>
          <p:spPr>
            <a:xfrm>
              <a:off x="4664011" y="2585242"/>
              <a:ext cx="442732" cy="202557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EB276BF0-7DA6-FDEB-2248-469FFB16161E}"/>
                </a:ext>
              </a:extLst>
            </p:cNvPr>
            <p:cNvSpPr/>
            <p:nvPr/>
          </p:nvSpPr>
          <p:spPr>
            <a:xfrm>
              <a:off x="4664011" y="2382685"/>
              <a:ext cx="442732" cy="202557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3304D342-F034-49D4-9C50-012DB4804119}"/>
                </a:ext>
              </a:extLst>
            </p:cNvPr>
            <p:cNvSpPr/>
            <p:nvPr/>
          </p:nvSpPr>
          <p:spPr>
            <a:xfrm>
              <a:off x="4664011" y="2180128"/>
              <a:ext cx="442732" cy="202557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371D4CD2-FB78-27F1-4AF5-B068536D270D}"/>
                </a:ext>
              </a:extLst>
            </p:cNvPr>
            <p:cNvSpPr/>
            <p:nvPr/>
          </p:nvSpPr>
          <p:spPr>
            <a:xfrm>
              <a:off x="4664011" y="1977571"/>
              <a:ext cx="442732" cy="202557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ángulo: una sola esquina cortada 136">
              <a:extLst>
                <a:ext uri="{FF2B5EF4-FFF2-40B4-BE49-F238E27FC236}">
                  <a16:creationId xmlns:a16="http://schemas.microsoft.com/office/drawing/2014/main" id="{3C2718BF-CDFE-1F8E-54C5-50BBBC6AC3BF}"/>
                </a:ext>
              </a:extLst>
            </p:cNvPr>
            <p:cNvSpPr/>
            <p:nvPr/>
          </p:nvSpPr>
          <p:spPr>
            <a:xfrm rot="16200000">
              <a:off x="5574846" y="2903988"/>
              <a:ext cx="704850" cy="320809"/>
            </a:xfrm>
            <a:prstGeom prst="snip1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ángulo: una sola esquina cortada 137">
              <a:extLst>
                <a:ext uri="{FF2B5EF4-FFF2-40B4-BE49-F238E27FC236}">
                  <a16:creationId xmlns:a16="http://schemas.microsoft.com/office/drawing/2014/main" id="{7CF9F959-C3E9-DD62-25B7-03713C73B95B}"/>
                </a:ext>
              </a:extLst>
            </p:cNvPr>
            <p:cNvSpPr/>
            <p:nvPr/>
          </p:nvSpPr>
          <p:spPr>
            <a:xfrm>
              <a:off x="4669799" y="3108191"/>
              <a:ext cx="704850" cy="320809"/>
            </a:xfrm>
            <a:prstGeom prst="snip1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87D8BFE4-8FA9-8C3D-14FE-F6AFF9562F4B}"/>
                </a:ext>
              </a:extLst>
            </p:cNvPr>
            <p:cNvSpPr/>
            <p:nvPr/>
          </p:nvSpPr>
          <p:spPr>
            <a:xfrm>
              <a:off x="4659086" y="1974315"/>
              <a:ext cx="1436914" cy="1452154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9E5BF51-FA6A-6D45-6B25-A9F378D6D7FF}"/>
              </a:ext>
            </a:extLst>
          </p:cNvPr>
          <p:cNvGrpSpPr/>
          <p:nvPr/>
        </p:nvGrpSpPr>
        <p:grpSpPr>
          <a:xfrm>
            <a:off x="3995196" y="2671217"/>
            <a:ext cx="1442451" cy="1454773"/>
            <a:chOff x="4653549" y="1984580"/>
            <a:chExt cx="1442451" cy="1454773"/>
          </a:xfrm>
        </p:grpSpPr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CC31EFAD-EE99-782A-837B-D76A63EB11DF}"/>
                </a:ext>
              </a:extLst>
            </p:cNvPr>
            <p:cNvGrpSpPr/>
            <p:nvPr/>
          </p:nvGrpSpPr>
          <p:grpSpPr>
            <a:xfrm>
              <a:off x="4653549" y="1984580"/>
              <a:ext cx="1442451" cy="1454773"/>
              <a:chOff x="8975711" y="1985890"/>
              <a:chExt cx="1442451" cy="1454773"/>
            </a:xfrm>
          </p:grpSpPr>
          <p:sp>
            <p:nvSpPr>
              <p:cNvPr id="121" name="Rectángulo 120">
                <a:extLst>
                  <a:ext uri="{FF2B5EF4-FFF2-40B4-BE49-F238E27FC236}">
                    <a16:creationId xmlns:a16="http://schemas.microsoft.com/office/drawing/2014/main" id="{CC5ED4CF-B778-8680-03E0-2B861813ED86}"/>
                  </a:ext>
                </a:extLst>
              </p:cNvPr>
              <p:cNvSpPr/>
              <p:nvPr/>
            </p:nvSpPr>
            <p:spPr>
              <a:xfrm>
                <a:off x="8975711" y="1985890"/>
                <a:ext cx="1436914" cy="1452154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2" name="Conector recto 121">
                <a:extLst>
                  <a:ext uri="{FF2B5EF4-FFF2-40B4-BE49-F238E27FC236}">
                    <a16:creationId xmlns:a16="http://schemas.microsoft.com/office/drawing/2014/main" id="{94F1E9EF-C401-B746-73C7-AFC53B276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3923" y="1985890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Conector recto 122">
                <a:extLst>
                  <a:ext uri="{FF2B5EF4-FFF2-40B4-BE49-F238E27FC236}">
                    <a16:creationId xmlns:a16="http://schemas.microsoft.com/office/drawing/2014/main" id="{836B6F40-038E-8BBE-0E68-D834063D79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698830" y="1629461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4" name="Conector recto 123">
                <a:extLst>
                  <a:ext uri="{FF2B5EF4-FFF2-40B4-BE49-F238E27FC236}">
                    <a16:creationId xmlns:a16="http://schemas.microsoft.com/office/drawing/2014/main" id="{7B185415-05B7-D057-D127-EC70134B21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695418" y="1991348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5" name="Conector recto 124">
                <a:extLst>
                  <a:ext uri="{FF2B5EF4-FFF2-40B4-BE49-F238E27FC236}">
                    <a16:creationId xmlns:a16="http://schemas.microsoft.com/office/drawing/2014/main" id="{ECE16732-161C-6FE2-C490-E219D44FDF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695418" y="2350600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pic>
            <p:nvPicPr>
              <p:cNvPr id="126" name="Gráfico 125" descr="Enrutador inalámbrico con relleno sólido">
                <a:extLst>
                  <a:ext uri="{FF2B5EF4-FFF2-40B4-BE49-F238E27FC236}">
                    <a16:creationId xmlns:a16="http://schemas.microsoft.com/office/drawing/2014/main" id="{9AD21485-F0B6-02F9-841B-4CF93BD76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76307" y="3064392"/>
                <a:ext cx="376271" cy="376271"/>
              </a:xfrm>
              <a:prstGeom prst="rect">
                <a:avLst/>
              </a:prstGeom>
            </p:spPr>
          </p:pic>
          <p:cxnSp>
            <p:nvCxnSpPr>
              <p:cNvPr id="127" name="Conector recto 126">
                <a:extLst>
                  <a:ext uri="{FF2B5EF4-FFF2-40B4-BE49-F238E27FC236}">
                    <a16:creationId xmlns:a16="http://schemas.microsoft.com/office/drawing/2014/main" id="{796B9C5E-8966-FCF6-A4D6-38474E604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790" y="1985890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" name="Conector recto 127">
                <a:extLst>
                  <a:ext uri="{FF2B5EF4-FFF2-40B4-BE49-F238E27FC236}">
                    <a16:creationId xmlns:a16="http://schemas.microsoft.com/office/drawing/2014/main" id="{9291BA7E-D6CD-57F1-3B57-57D0BED0D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5987" y="1986983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pic>
            <p:nvPicPr>
              <p:cNvPr id="129" name="Gráfico 128" descr="Enrutador inalámbrico con relleno sólido">
                <a:extLst>
                  <a:ext uri="{FF2B5EF4-FFF2-40B4-BE49-F238E27FC236}">
                    <a16:creationId xmlns:a16="http://schemas.microsoft.com/office/drawing/2014/main" id="{D8C6C225-F531-AAC7-E332-AB1A1490F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0679" y="1991992"/>
                <a:ext cx="376271" cy="376271"/>
              </a:xfrm>
              <a:prstGeom prst="rect">
                <a:avLst/>
              </a:prstGeom>
            </p:spPr>
          </p:pic>
          <p:pic>
            <p:nvPicPr>
              <p:cNvPr id="130" name="Gráfico 129" descr="Enrutador inalámbrico con relleno sólido">
                <a:extLst>
                  <a:ext uri="{FF2B5EF4-FFF2-40B4-BE49-F238E27FC236}">
                    <a16:creationId xmlns:a16="http://schemas.microsoft.com/office/drawing/2014/main" id="{449A4743-8D84-629C-17B9-805405C85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1891" y="3063650"/>
                <a:ext cx="376271" cy="376271"/>
              </a:xfrm>
              <a:prstGeom prst="rect">
                <a:avLst/>
              </a:prstGeom>
            </p:spPr>
          </p:pic>
          <p:pic>
            <p:nvPicPr>
              <p:cNvPr id="131" name="Gráfico 130" descr="Enrutador inalámbrico con relleno sólido">
                <a:extLst>
                  <a:ext uri="{FF2B5EF4-FFF2-40B4-BE49-F238E27FC236}">
                    <a16:creationId xmlns:a16="http://schemas.microsoft.com/office/drawing/2014/main" id="{9D0D3D68-330F-BDC1-FFA6-99C824CF2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75911" y="1993183"/>
                <a:ext cx="376271" cy="376271"/>
              </a:xfrm>
              <a:prstGeom prst="rect">
                <a:avLst/>
              </a:prstGeom>
            </p:spPr>
          </p:pic>
        </p:grpSp>
        <p:pic>
          <p:nvPicPr>
            <p:cNvPr id="116" name="Gráfico 115" descr="Cerrar con relleno sólido">
              <a:extLst>
                <a:ext uri="{FF2B5EF4-FFF2-40B4-BE49-F238E27FC236}">
                  <a16:creationId xmlns:a16="http://schemas.microsoft.com/office/drawing/2014/main" id="{22EAAD75-2C29-5ED2-4113-AD2DED11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7432" y="2253512"/>
              <a:ext cx="180000" cy="180000"/>
            </a:xfrm>
            <a:prstGeom prst="rect">
              <a:avLst/>
            </a:prstGeom>
          </p:spPr>
        </p:pic>
        <p:pic>
          <p:nvPicPr>
            <p:cNvPr id="117" name="Gráfico 116" descr="Cerrar con relleno sólido">
              <a:extLst>
                <a:ext uri="{FF2B5EF4-FFF2-40B4-BE49-F238E27FC236}">
                  <a16:creationId xmlns:a16="http://schemas.microsoft.com/office/drawing/2014/main" id="{86835A1D-D3F2-B011-7D72-71CF990D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2744" y="2618996"/>
              <a:ext cx="180000" cy="180000"/>
            </a:xfrm>
            <a:prstGeom prst="rect">
              <a:avLst/>
            </a:prstGeom>
          </p:spPr>
        </p:pic>
        <p:pic>
          <p:nvPicPr>
            <p:cNvPr id="118" name="Gráfico 117" descr="Cerrar con relleno sólido">
              <a:extLst>
                <a:ext uri="{FF2B5EF4-FFF2-40B4-BE49-F238E27FC236}">
                  <a16:creationId xmlns:a16="http://schemas.microsoft.com/office/drawing/2014/main" id="{5D8C0A54-BF30-A248-CB88-A0571B1EA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6953" y="2975374"/>
              <a:ext cx="180000" cy="180000"/>
            </a:xfrm>
            <a:prstGeom prst="rect">
              <a:avLst/>
            </a:prstGeom>
          </p:spPr>
        </p:pic>
        <p:pic>
          <p:nvPicPr>
            <p:cNvPr id="119" name="Gráfico 118" descr="Cerrar con relleno sólido">
              <a:extLst>
                <a:ext uri="{FF2B5EF4-FFF2-40B4-BE49-F238E27FC236}">
                  <a16:creationId xmlns:a16="http://schemas.microsoft.com/office/drawing/2014/main" id="{DD18CED5-2B0E-307F-5D84-AC5AE987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2287" y="2617546"/>
              <a:ext cx="180000" cy="180000"/>
            </a:xfrm>
            <a:prstGeom prst="rect">
              <a:avLst/>
            </a:prstGeom>
          </p:spPr>
        </p:pic>
        <p:pic>
          <p:nvPicPr>
            <p:cNvPr id="120" name="Gráfico 119" descr="Cerrar con relleno sólido">
              <a:extLst>
                <a:ext uri="{FF2B5EF4-FFF2-40B4-BE49-F238E27FC236}">
                  <a16:creationId xmlns:a16="http://schemas.microsoft.com/office/drawing/2014/main" id="{BDC6A877-4935-EE7A-D3D3-1B426BF3F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5814" y="2616242"/>
              <a:ext cx="180000" cy="180000"/>
            </a:xfrm>
            <a:prstGeom prst="rect">
              <a:avLst/>
            </a:prstGeom>
          </p:spPr>
        </p:pic>
      </p:grp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4123641B-D206-07C6-A25C-9ECFD31A56D2}"/>
              </a:ext>
            </a:extLst>
          </p:cNvPr>
          <p:cNvCxnSpPr/>
          <p:nvPr/>
        </p:nvCxnSpPr>
        <p:spPr>
          <a:xfrm>
            <a:off x="2791017" y="3393882"/>
            <a:ext cx="99588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08436650-9BC3-84A1-0000-813758407660}"/>
              </a:ext>
            </a:extLst>
          </p:cNvPr>
          <p:cNvCxnSpPr/>
          <p:nvPr/>
        </p:nvCxnSpPr>
        <p:spPr>
          <a:xfrm>
            <a:off x="5659457" y="3393882"/>
            <a:ext cx="99588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8" name="Gráfico 107" descr="Disco con relleno sólido">
            <a:extLst>
              <a:ext uri="{FF2B5EF4-FFF2-40B4-BE49-F238E27FC236}">
                <a16:creationId xmlns:a16="http://schemas.microsoft.com/office/drawing/2014/main" id="{6CD8047E-711C-4112-9C02-066E0EE1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11" y="3494785"/>
            <a:ext cx="540000" cy="540000"/>
          </a:xfrm>
          <a:prstGeom prst="rect">
            <a:avLst/>
          </a:prstGeom>
        </p:spPr>
      </p:pic>
      <p:sp>
        <p:nvSpPr>
          <p:cNvPr id="109" name="Flecha: doblada 108">
            <a:extLst>
              <a:ext uri="{FF2B5EF4-FFF2-40B4-BE49-F238E27FC236}">
                <a16:creationId xmlns:a16="http://schemas.microsoft.com/office/drawing/2014/main" id="{A0E486C1-9F62-D154-B0D1-09D8E56385FB}"/>
              </a:ext>
            </a:extLst>
          </p:cNvPr>
          <p:cNvSpPr/>
          <p:nvPr/>
        </p:nvSpPr>
        <p:spPr>
          <a:xfrm rot="5400000">
            <a:off x="7614695" y="3031864"/>
            <a:ext cx="543431" cy="360000"/>
          </a:xfrm>
          <a:prstGeom prst="bentArrow">
            <a:avLst>
              <a:gd name="adj1" fmla="val 17455"/>
              <a:gd name="adj2" fmla="val 25000"/>
              <a:gd name="adj3" fmla="val 50000"/>
              <a:gd name="adj4" fmla="val 81473"/>
            </a:avLst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Gráfico 109" descr="Wi-Fi con relleno sólido">
            <a:extLst>
              <a:ext uri="{FF2B5EF4-FFF2-40B4-BE49-F238E27FC236}">
                <a16:creationId xmlns:a16="http://schemas.microsoft.com/office/drawing/2014/main" id="{797DC493-D714-956F-41F9-C75A98922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663" y="2587954"/>
            <a:ext cx="612000" cy="612000"/>
          </a:xfrm>
          <a:prstGeom prst="rect">
            <a:avLst/>
          </a:prstGeom>
        </p:spPr>
      </p:pic>
      <p:pic>
        <p:nvPicPr>
          <p:cNvPr id="111" name="Gráfico 110" descr="Wi-Fi con relleno sólido">
            <a:extLst>
              <a:ext uri="{FF2B5EF4-FFF2-40B4-BE49-F238E27FC236}">
                <a16:creationId xmlns:a16="http://schemas.microsoft.com/office/drawing/2014/main" id="{CB6A24DB-589E-A97A-9D8F-8205F32C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7778" y="2855415"/>
            <a:ext cx="612000" cy="612000"/>
          </a:xfrm>
          <a:prstGeom prst="rect">
            <a:avLst/>
          </a:prstGeom>
        </p:spPr>
      </p:pic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A7B56837-C014-A528-ABC1-AF1EE81C8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DABDA660-7B70-5A4D-79A1-5E552FF4FC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E0854124-C494-AC6C-8571-B76BCF4DDB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66F28228-658B-BBB1-2E1D-A1A8CEBA7FD8}"/>
              </a:ext>
            </a:extLst>
          </p:cNvPr>
          <p:cNvGrpSpPr/>
          <p:nvPr/>
        </p:nvGrpSpPr>
        <p:grpSpPr>
          <a:xfrm>
            <a:off x="1115577" y="4781184"/>
            <a:ext cx="7192225" cy="1466955"/>
            <a:chOff x="2510278" y="3966002"/>
            <a:chExt cx="7192225" cy="1466955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74E199B-D010-1611-54DF-01B431F38F83}"/>
                </a:ext>
              </a:extLst>
            </p:cNvPr>
            <p:cNvGrpSpPr/>
            <p:nvPr/>
          </p:nvGrpSpPr>
          <p:grpSpPr>
            <a:xfrm>
              <a:off x="2510278" y="3966002"/>
              <a:ext cx="7192225" cy="1466955"/>
              <a:chOff x="2510278" y="4132982"/>
              <a:chExt cx="7192225" cy="1466955"/>
            </a:xfrm>
          </p:grpSpPr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F1A5E95A-5172-D721-811B-F87B41353C57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5733964" y="4855523"/>
                <a:ext cx="787757" cy="373867"/>
              </a:xfrm>
              <a:prstGeom prst="line">
                <a:avLst/>
              </a:prstGeom>
              <a:noFill/>
              <a:ln w="635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0350E3FA-11C1-885F-99AD-CA16B67F9B84}"/>
                  </a:ext>
                </a:extLst>
              </p:cNvPr>
              <p:cNvCxnSpPr>
                <a:cxnSpLocks/>
                <a:endCxn id="38" idx="6"/>
              </p:cNvCxnSpPr>
              <p:nvPr/>
            </p:nvCxnSpPr>
            <p:spPr>
              <a:xfrm>
                <a:off x="6096000" y="5212772"/>
                <a:ext cx="517905" cy="54802"/>
              </a:xfrm>
              <a:prstGeom prst="line">
                <a:avLst/>
              </a:prstGeom>
              <a:noFill/>
              <a:ln w="635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537818A0-D9DF-020D-E342-65715A48B34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6096000" y="4491914"/>
                <a:ext cx="425721" cy="737476"/>
              </a:xfrm>
              <a:prstGeom prst="line">
                <a:avLst/>
              </a:prstGeom>
              <a:noFill/>
              <a:ln w="635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D7B8D99B-D044-A337-D3EE-69F13959C639}"/>
                  </a:ext>
                </a:extLst>
              </p:cNvPr>
              <p:cNvCxnSpPr>
                <a:cxnSpLocks/>
                <a:endCxn id="38" idx="5"/>
              </p:cNvCxnSpPr>
              <p:nvPr/>
            </p:nvCxnSpPr>
            <p:spPr>
              <a:xfrm>
                <a:off x="6094805" y="4855488"/>
                <a:ext cx="503284" cy="450270"/>
              </a:xfrm>
              <a:prstGeom prst="line">
                <a:avLst/>
              </a:prstGeom>
              <a:noFill/>
              <a:ln w="635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D19EAB92-8A44-C74E-A5AD-6A3F228C610E}"/>
                  </a:ext>
                </a:extLst>
              </p:cNvPr>
              <p:cNvCxnSpPr>
                <a:cxnSpLocks/>
                <a:endCxn id="38" idx="4"/>
              </p:cNvCxnSpPr>
              <p:nvPr/>
            </p:nvCxnSpPr>
            <p:spPr>
              <a:xfrm>
                <a:off x="6453690" y="4853578"/>
                <a:ext cx="106215" cy="467996"/>
              </a:xfrm>
              <a:prstGeom prst="line">
                <a:avLst/>
              </a:prstGeom>
              <a:noFill/>
              <a:ln w="635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</p:cxnSp>
          <p:pic>
            <p:nvPicPr>
              <p:cNvPr id="20" name="Gráfico 19" descr="Persona confundida con relleno sólido">
                <a:extLst>
                  <a:ext uri="{FF2B5EF4-FFF2-40B4-BE49-F238E27FC236}">
                    <a16:creationId xmlns:a16="http://schemas.microsoft.com/office/drawing/2014/main" id="{6005301C-C487-B95B-FD0D-7EEA51157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830400" y="4786480"/>
                <a:ext cx="720000" cy="720000"/>
              </a:xfrm>
              <a:prstGeom prst="rect">
                <a:avLst/>
              </a:prstGeom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E24F7588-0604-728F-C17E-A5C3C8C696CF}"/>
                  </a:ext>
                </a:extLst>
              </p:cNvPr>
              <p:cNvGrpSpPr/>
              <p:nvPr/>
            </p:nvGrpSpPr>
            <p:grpSpPr>
              <a:xfrm>
                <a:off x="8265589" y="4145252"/>
                <a:ext cx="1436914" cy="1454685"/>
                <a:chOff x="4659086" y="1974315"/>
                <a:chExt cx="1436914" cy="1454685"/>
              </a:xfrm>
            </p:grpSpPr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90855B22-39E5-D689-FE6E-99091CD8B583}"/>
                    </a:ext>
                  </a:extLst>
                </p:cNvPr>
                <p:cNvSpPr/>
                <p:nvPr/>
              </p:nvSpPr>
              <p:spPr>
                <a:xfrm>
                  <a:off x="5590572" y="1974315"/>
                  <a:ext cx="497104" cy="45926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8A46E657-6338-58D6-DCC3-63D564E1AC66}"/>
                    </a:ext>
                  </a:extLst>
                </p:cNvPr>
                <p:cNvSpPr/>
                <p:nvPr/>
              </p:nvSpPr>
              <p:spPr>
                <a:xfrm>
                  <a:off x="4664011" y="2585242"/>
                  <a:ext cx="442732" cy="202557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E7490265-394F-9F93-E57D-74A72B9224E5}"/>
                    </a:ext>
                  </a:extLst>
                </p:cNvPr>
                <p:cNvSpPr/>
                <p:nvPr/>
              </p:nvSpPr>
              <p:spPr>
                <a:xfrm>
                  <a:off x="4664011" y="2382685"/>
                  <a:ext cx="442732" cy="202557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52E715D7-B527-9EEE-B710-FCBF178F5BB2}"/>
                    </a:ext>
                  </a:extLst>
                </p:cNvPr>
                <p:cNvSpPr/>
                <p:nvPr/>
              </p:nvSpPr>
              <p:spPr>
                <a:xfrm>
                  <a:off x="4664011" y="2180128"/>
                  <a:ext cx="442732" cy="202557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469A43A4-74CF-8DA3-472C-39595B552DD1}"/>
                    </a:ext>
                  </a:extLst>
                </p:cNvPr>
                <p:cNvSpPr/>
                <p:nvPr/>
              </p:nvSpPr>
              <p:spPr>
                <a:xfrm>
                  <a:off x="4664011" y="1977571"/>
                  <a:ext cx="442732" cy="202557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ángulo: una sola esquina cortada 46">
                  <a:extLst>
                    <a:ext uri="{FF2B5EF4-FFF2-40B4-BE49-F238E27FC236}">
                      <a16:creationId xmlns:a16="http://schemas.microsoft.com/office/drawing/2014/main" id="{E44052AA-18A3-B44D-4C70-9C662258824B}"/>
                    </a:ext>
                  </a:extLst>
                </p:cNvPr>
                <p:cNvSpPr/>
                <p:nvPr/>
              </p:nvSpPr>
              <p:spPr>
                <a:xfrm rot="16200000">
                  <a:off x="5574846" y="2903988"/>
                  <a:ext cx="704850" cy="320809"/>
                </a:xfrm>
                <a:prstGeom prst="snip1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ángulo: una sola esquina cortada 47">
                  <a:extLst>
                    <a:ext uri="{FF2B5EF4-FFF2-40B4-BE49-F238E27FC236}">
                      <a16:creationId xmlns:a16="http://schemas.microsoft.com/office/drawing/2014/main" id="{6F2DD493-7136-ADB0-5AE9-B7E236F78F82}"/>
                    </a:ext>
                  </a:extLst>
                </p:cNvPr>
                <p:cNvSpPr/>
                <p:nvPr/>
              </p:nvSpPr>
              <p:spPr>
                <a:xfrm>
                  <a:off x="4669799" y="3108191"/>
                  <a:ext cx="704850" cy="320809"/>
                </a:xfrm>
                <a:prstGeom prst="snip1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E7E6E6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ángulo 48">
                  <a:extLst>
                    <a:ext uri="{FF2B5EF4-FFF2-40B4-BE49-F238E27FC236}">
                      <a16:creationId xmlns:a16="http://schemas.microsoft.com/office/drawing/2014/main" id="{61864B2C-3688-5D3F-6162-71874B6D080D}"/>
                    </a:ext>
                  </a:extLst>
                </p:cNvPr>
                <p:cNvSpPr/>
                <p:nvPr/>
              </p:nvSpPr>
              <p:spPr>
                <a:xfrm>
                  <a:off x="4659086" y="1974315"/>
                  <a:ext cx="1436914" cy="145215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2" name="Gráfico 21" descr="Smartphone con relleno sólido">
                <a:extLst>
                  <a:ext uri="{FF2B5EF4-FFF2-40B4-BE49-F238E27FC236}">
                    <a16:creationId xmlns:a16="http://schemas.microsoft.com/office/drawing/2014/main" id="{D9EADDB8-908D-AE45-7CAC-DE8065134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383386" y="487109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3" name="Gráfico 22" descr="Inalámbrico con relleno sólido">
                <a:extLst>
                  <a:ext uri="{FF2B5EF4-FFF2-40B4-BE49-F238E27FC236}">
                    <a16:creationId xmlns:a16="http://schemas.microsoft.com/office/drawing/2014/main" id="{229CCABF-6C27-AB3C-3AED-6514C049B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6200000">
                <a:off x="3434760" y="4154230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4" name="Gráfico 23" descr="Inalámbrico con relleno sólido">
                <a:extLst>
                  <a:ext uri="{FF2B5EF4-FFF2-40B4-BE49-F238E27FC236}">
                    <a16:creationId xmlns:a16="http://schemas.microsoft.com/office/drawing/2014/main" id="{FED7E43B-C217-2A9C-438C-27916D26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0278" y="4151893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E70A091C-7D86-6F43-C7F1-13AD9F6F9D69}"/>
                  </a:ext>
                </a:extLst>
              </p:cNvPr>
              <p:cNvSpPr/>
              <p:nvPr/>
            </p:nvSpPr>
            <p:spPr>
              <a:xfrm>
                <a:off x="5374769" y="4132982"/>
                <a:ext cx="1436914" cy="1452154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FEFE4662-319E-87DE-AEAC-B75006F66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2981" y="4132982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5DBE5D3D-A43B-FBF4-3525-1440C740B41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97888" y="3776553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8C625B1C-AE2B-DB85-F830-4D8CA94747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94476" y="4138440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4AAEBA55-328E-0870-4439-6A7C6248956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94476" y="4497692"/>
                <a:ext cx="0" cy="143441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C546D0D3-FAC5-4B73-B54E-15555BE3E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7848" y="4132982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E00D24CD-E702-C763-0176-EA336E80E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045" y="4134075"/>
                <a:ext cx="0" cy="1452154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pic>
            <p:nvPicPr>
              <p:cNvPr id="33" name="Gráfico 32" descr="Cerrar con relleno sólido">
                <a:extLst>
                  <a:ext uri="{FF2B5EF4-FFF2-40B4-BE49-F238E27FC236}">
                    <a16:creationId xmlns:a16="http://schemas.microsoft.com/office/drawing/2014/main" id="{5F4DAF4D-3A8D-C90B-E4CC-538CA0A67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08652" y="440191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34" name="Gráfico 33" descr="Cerrar con relleno sólido">
                <a:extLst>
                  <a:ext uri="{FF2B5EF4-FFF2-40B4-BE49-F238E27FC236}">
                    <a16:creationId xmlns:a16="http://schemas.microsoft.com/office/drawing/2014/main" id="{DB7970E1-0140-663D-49EF-23B961429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43964" y="4767398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35" name="Gráfico 34" descr="Cerrar con relleno sólido">
                <a:extLst>
                  <a:ext uri="{FF2B5EF4-FFF2-40B4-BE49-F238E27FC236}">
                    <a16:creationId xmlns:a16="http://schemas.microsoft.com/office/drawing/2014/main" id="{E065715C-CCD2-FB63-E632-F354805C9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08173" y="512377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36" name="Gráfico 35" descr="Cerrar con relleno sólido">
                <a:extLst>
                  <a:ext uri="{FF2B5EF4-FFF2-40B4-BE49-F238E27FC236}">
                    <a16:creationId xmlns:a16="http://schemas.microsoft.com/office/drawing/2014/main" id="{1694ED0D-B2BE-E755-2C28-6F146E7C9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63507" y="4765948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37" name="Gráfico 36" descr="Cerrar con relleno sólido">
                <a:extLst>
                  <a:ext uri="{FF2B5EF4-FFF2-40B4-BE49-F238E27FC236}">
                    <a16:creationId xmlns:a16="http://schemas.microsoft.com/office/drawing/2014/main" id="{F0CDA1E0-577A-B492-9702-454975984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07034" y="4764644"/>
                <a:ext cx="180000" cy="180000"/>
              </a:xfrm>
              <a:prstGeom prst="rect">
                <a:avLst/>
              </a:prstGeom>
            </p:spPr>
          </p:pic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1A774B98-3FA3-D216-1836-BC5B88927AD6}"/>
                  </a:ext>
                </a:extLst>
              </p:cNvPr>
              <p:cNvSpPr/>
              <p:nvPr/>
            </p:nvSpPr>
            <p:spPr>
              <a:xfrm>
                <a:off x="6505905" y="5213574"/>
                <a:ext cx="108000" cy="10800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0" name="Gráfico 39" descr="Marcador con relleno sólido">
                <a:extLst>
                  <a:ext uri="{FF2B5EF4-FFF2-40B4-BE49-F238E27FC236}">
                    <a16:creationId xmlns:a16="http://schemas.microsoft.com/office/drawing/2014/main" id="{8DB5E77D-F39A-59AA-FAC0-9ADD37177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983574" y="4878241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AB959B9B-E8F9-C915-9702-7BFB8BF2BB48}"/>
                </a:ext>
              </a:extLst>
            </p:cNvPr>
            <p:cNvCxnSpPr/>
            <p:nvPr/>
          </p:nvCxnSpPr>
          <p:spPr>
            <a:xfrm>
              <a:off x="4149500" y="4682686"/>
              <a:ext cx="99588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3B2E62EB-BDEF-46D0-A16A-1729C6D270DE}"/>
                </a:ext>
              </a:extLst>
            </p:cNvPr>
            <p:cNvCxnSpPr/>
            <p:nvPr/>
          </p:nvCxnSpPr>
          <p:spPr>
            <a:xfrm>
              <a:off x="7022232" y="4686598"/>
              <a:ext cx="99588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248782F-254F-7AE1-2306-816E50AD1BC5}"/>
              </a:ext>
            </a:extLst>
          </p:cNvPr>
          <p:cNvSpPr txBox="1"/>
          <p:nvPr/>
        </p:nvSpPr>
        <p:spPr>
          <a:xfrm>
            <a:off x="9138325" y="3102646"/>
            <a:ext cx="212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Fase de calibrado (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Offline)</a:t>
            </a:r>
            <a:endParaRPr lang="es-ES">
              <a:solidFill>
                <a:schemeClr val="bg1"/>
              </a:solidFill>
              <a:latin typeface="Univers" panose="020B0503020202020204" pitchFamily="34" charset="0"/>
              <a:ea typeface="+mj-ea"/>
              <a:cs typeface="+mj-cs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A3CE534-AED1-FAAA-CBE1-C7E807D86D9A}"/>
              </a:ext>
            </a:extLst>
          </p:cNvPr>
          <p:cNvSpPr txBox="1"/>
          <p:nvPr/>
        </p:nvSpPr>
        <p:spPr>
          <a:xfrm>
            <a:off x="8880359" y="5216494"/>
            <a:ext cx="290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Fase de posicionamiento (</a:t>
            </a:r>
            <a:r>
              <a:rPr lang="es-ES" i="1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Online)</a:t>
            </a:r>
            <a:endParaRPr lang="es-ES">
              <a:solidFill>
                <a:schemeClr val="bg1"/>
              </a:solidFill>
              <a:latin typeface="Univers" panose="020B0503020202020204" pitchFamily="34" charset="0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D39894-1954-16BC-CA7C-20D6D931EF3C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40213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703A69-A8F9-B1BA-E2C4-9CDB622E8D5A}"/>
              </a:ext>
            </a:extLst>
          </p:cNvPr>
          <p:cNvCxnSpPr>
            <a:cxnSpLocks/>
          </p:cNvCxnSpPr>
          <p:nvPr/>
        </p:nvCxnSpPr>
        <p:spPr>
          <a:xfrm>
            <a:off x="0" y="552450"/>
            <a:ext cx="9696450" cy="0"/>
          </a:xfrm>
          <a:prstGeom prst="line">
            <a:avLst/>
          </a:prstGeom>
          <a:ln w="28575">
            <a:solidFill>
              <a:srgbClr val="F8A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2">
            <a:extLst>
              <a:ext uri="{FF2B5EF4-FFF2-40B4-BE49-F238E27FC236}">
                <a16:creationId xmlns:a16="http://schemas.microsoft.com/office/drawing/2014/main" id="{76B03113-4CEB-A6A9-0B8B-9F014B2CD7ED}"/>
              </a:ext>
            </a:extLst>
          </p:cNvPr>
          <p:cNvSpPr txBox="1">
            <a:spLocks/>
          </p:cNvSpPr>
          <p:nvPr/>
        </p:nvSpPr>
        <p:spPr>
          <a:xfrm>
            <a:off x="449308" y="1245307"/>
            <a:ext cx="3865517" cy="70539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bg1"/>
                </a:solidFill>
                <a:latin typeface="Univers" panose="020B0503020202020204" pitchFamily="34" charset="0"/>
              </a:rPr>
              <a:t>ROBOMAP</a:t>
            </a:r>
            <a:endParaRPr lang="es-ES" sz="540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072CEB19-6948-100F-3C44-54EB98B5CCF3}"/>
              </a:ext>
            </a:extLst>
          </p:cNvPr>
          <p:cNvSpPr txBox="1">
            <a:spLocks/>
          </p:cNvSpPr>
          <p:nvPr/>
        </p:nvSpPr>
        <p:spPr>
          <a:xfrm>
            <a:off x="11563350" y="6305550"/>
            <a:ext cx="30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Univers" panose="020B0503020202020204" pitchFamily="34" charset="0"/>
              </a:rPr>
              <a:t>9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D20B7605-18B5-6631-6DB4-738C130AD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2" t="1608" r="59298" b="1930"/>
          <a:stretch/>
        </p:blipFill>
        <p:spPr>
          <a:xfrm>
            <a:off x="2411985" y="2429185"/>
            <a:ext cx="2201068" cy="3290110"/>
          </a:xfrm>
          <a:prstGeom prst="roundRect">
            <a:avLst>
              <a:gd name="adj" fmla="val 5702"/>
            </a:avLst>
          </a:prstGeom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4524734-B376-0019-63D9-8137AF0F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7" r="5997"/>
          <a:stretch/>
        </p:blipFill>
        <p:spPr>
          <a:xfrm>
            <a:off x="5007707" y="2428875"/>
            <a:ext cx="2201068" cy="3290419"/>
          </a:xfrm>
          <a:prstGeom prst="roundRect">
            <a:avLst>
              <a:gd name="adj" fmla="val 5702"/>
            </a:avLst>
          </a:prstGeom>
          <a:ln>
            <a:noFill/>
          </a:ln>
        </p:spPr>
      </p:pic>
      <p:pic>
        <p:nvPicPr>
          <p:cNvPr id="49" name="Imagen 48" descr="Imagen que contiene ventana, interior, edificio, pequeño&#10;&#10;Descripción generada automáticamente">
            <a:extLst>
              <a:ext uri="{FF2B5EF4-FFF2-40B4-BE49-F238E27FC236}">
                <a16:creationId xmlns:a16="http://schemas.microsoft.com/office/drawing/2014/main" id="{74D6E2EE-C7D4-ED71-5350-DE5E6E731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t="26528" r="18278"/>
          <a:stretch/>
        </p:blipFill>
        <p:spPr>
          <a:xfrm>
            <a:off x="7603429" y="2428875"/>
            <a:ext cx="2201068" cy="3290419"/>
          </a:xfrm>
          <a:prstGeom prst="roundRect">
            <a:avLst>
              <a:gd name="adj" fmla="val 5702"/>
            </a:avLst>
          </a:prstGeom>
          <a:ln>
            <a:noFill/>
          </a:ln>
        </p:spPr>
      </p:pic>
      <p:sp>
        <p:nvSpPr>
          <p:cNvPr id="50" name="Flecha: cheurón 49">
            <a:extLst>
              <a:ext uri="{FF2B5EF4-FFF2-40B4-BE49-F238E27FC236}">
                <a16:creationId xmlns:a16="http://schemas.microsoft.com/office/drawing/2014/main" id="{E7A6990C-E373-506F-0540-7D72FF441CA0}"/>
              </a:ext>
            </a:extLst>
          </p:cNvPr>
          <p:cNvSpPr/>
          <p:nvPr/>
        </p:nvSpPr>
        <p:spPr>
          <a:xfrm>
            <a:off x="4976631" y="5890588"/>
            <a:ext cx="2407394" cy="58641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Univers" panose="020B0503020202020204" pitchFamily="34" charset="0"/>
              </a:rPr>
              <a:t>2020</a:t>
            </a: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28E322CA-6858-E733-5262-161E7B665542}"/>
              </a:ext>
            </a:extLst>
          </p:cNvPr>
          <p:cNvSpPr/>
          <p:nvPr/>
        </p:nvSpPr>
        <p:spPr>
          <a:xfrm>
            <a:off x="7540599" y="5890588"/>
            <a:ext cx="2407394" cy="58641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Univers" panose="020B0503020202020204" pitchFamily="34" charset="0"/>
              </a:rPr>
              <a:t>2023</a:t>
            </a:r>
          </a:p>
        </p:txBody>
      </p:sp>
      <p:sp>
        <p:nvSpPr>
          <p:cNvPr id="52" name="Flecha: pentágono 51">
            <a:extLst>
              <a:ext uri="{FF2B5EF4-FFF2-40B4-BE49-F238E27FC236}">
                <a16:creationId xmlns:a16="http://schemas.microsoft.com/office/drawing/2014/main" id="{B42485DE-9FE4-E704-9EA4-638230B3C157}"/>
              </a:ext>
            </a:extLst>
          </p:cNvPr>
          <p:cNvSpPr/>
          <p:nvPr/>
        </p:nvSpPr>
        <p:spPr>
          <a:xfrm>
            <a:off x="2411986" y="5890588"/>
            <a:ext cx="2407394" cy="58641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Univers" panose="020B0503020202020204" pitchFamily="34" charset="0"/>
              </a:rPr>
              <a:t>2019</a:t>
            </a:r>
          </a:p>
        </p:txBody>
      </p:sp>
      <p:pic>
        <p:nvPicPr>
          <p:cNvPr id="6" name="Gráfico 5" descr="Batería en carga con relleno sólido">
            <a:extLst>
              <a:ext uri="{FF2B5EF4-FFF2-40B4-BE49-F238E27FC236}">
                <a16:creationId xmlns:a16="http://schemas.microsoft.com/office/drawing/2014/main" id="{8113DDDF-365E-FADF-827E-B82BE3089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094" y="886415"/>
            <a:ext cx="540000" cy="540000"/>
          </a:xfrm>
          <a:prstGeom prst="rect">
            <a:avLst/>
          </a:prstGeom>
        </p:spPr>
      </p:pic>
      <p:pic>
        <p:nvPicPr>
          <p:cNvPr id="7" name="Gráfico 6" descr="Estadísticas con relleno sólido">
            <a:extLst>
              <a:ext uri="{FF2B5EF4-FFF2-40B4-BE49-F238E27FC236}">
                <a16:creationId xmlns:a16="http://schemas.microsoft.com/office/drawing/2014/main" id="{D9D876B1-96C8-1485-2C4B-F417F431E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03958" y="1363401"/>
            <a:ext cx="540000" cy="540000"/>
          </a:xfrm>
          <a:prstGeom prst="rect">
            <a:avLst/>
          </a:prstGeom>
        </p:spPr>
      </p:pic>
      <p:pic>
        <p:nvPicPr>
          <p:cNvPr id="10" name="Gráfico 9" descr="Advertencia con relleno sólido">
            <a:extLst>
              <a:ext uri="{FF2B5EF4-FFF2-40B4-BE49-F238E27FC236}">
                <a16:creationId xmlns:a16="http://schemas.microsoft.com/office/drawing/2014/main" id="{53CE54D1-3B77-0650-72B1-A1EC191D9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8009" y="616415"/>
            <a:ext cx="540000" cy="5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50354B-BFB6-26E3-86EA-CA3AB359AD5A}"/>
              </a:ext>
            </a:extLst>
          </p:cNvPr>
          <p:cNvSpPr txBox="1"/>
          <p:nvPr/>
        </p:nvSpPr>
        <p:spPr>
          <a:xfrm>
            <a:off x="284667" y="108257"/>
            <a:ext cx="36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>
                <a:solidFill>
                  <a:schemeClr val="bg1"/>
                </a:solidFill>
                <a:latin typeface="Univers" panose="020B0503020202020204" pitchFamily="34" charset="0"/>
                <a:ea typeface="+mj-ea"/>
                <a:cs typeface="+mj-cs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1606533921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5B42114C9ED045A4EC8D1674DDFAD9" ma:contentTypeVersion="12" ma:contentTypeDescription="Create a new document." ma:contentTypeScope="" ma:versionID="01601c96e8eb62fd43605d76d3ed2cec">
  <xsd:schema xmlns:xsd="http://www.w3.org/2001/XMLSchema" xmlns:xs="http://www.w3.org/2001/XMLSchema" xmlns:p="http://schemas.microsoft.com/office/2006/metadata/properties" xmlns:ns3="0d6fb249-ccf4-4fb8-b159-13fd3abb65ba" xmlns:ns4="83b8d981-2c76-4601-9b15-cd789424b119" targetNamespace="http://schemas.microsoft.com/office/2006/metadata/properties" ma:root="true" ma:fieldsID="66591081b75ae39e83b681d33125750d" ns3:_="" ns4:_="">
    <xsd:import namespace="0d6fb249-ccf4-4fb8-b159-13fd3abb65ba"/>
    <xsd:import namespace="83b8d981-2c76-4601-9b15-cd789424b1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SearchProperties" minOccurs="0"/>
                <xsd:element ref="ns4:MediaServiceObjectDetectorVersion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b249-ccf4-4fb8-b159-13fd3abb65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8d981-2c76-4601-9b15-cd789424b1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8F67EE-F538-408A-9617-05C557EE38D4}">
  <ds:schemaRefs>
    <ds:schemaRef ds:uri="0d6fb249-ccf4-4fb8-b159-13fd3abb65ba"/>
    <ds:schemaRef ds:uri="83b8d981-2c76-4601-9b15-cd789424b1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EDDB38-DD61-4B31-8797-2DB5C6A00A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0E9676-9B92-4F92-90C2-160F4D8DBEEA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83b8d981-2c76-4601-9b15-cd789424b119"/>
    <ds:schemaRef ds:uri="0d6fb249-ccf4-4fb8-b159-13fd3abb65ba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0</TotalTime>
  <Words>977</Words>
  <Application>Microsoft Office PowerPoint</Application>
  <PresentationFormat>Panorámica</PresentationFormat>
  <Paragraphs>283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Corbel</vt:lpstr>
      <vt:lpstr>Univers</vt:lpstr>
      <vt:lpstr>Wingdings</vt:lpstr>
      <vt:lpstr>Profundidad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ROBOMAP: Autonomía, Sistema de Alertas y Postproceso de datos</dc:title>
  <dc:creator>Fabián Alfonso Beirutti Pérez</dc:creator>
  <cp:lastModifiedBy>Fabián Alfonso Beirutti Pérez</cp:lastModifiedBy>
  <cp:revision>2</cp:revision>
  <dcterms:created xsi:type="dcterms:W3CDTF">2023-06-15T11:18:37Z</dcterms:created>
  <dcterms:modified xsi:type="dcterms:W3CDTF">2023-07-04T16:51:29Z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0x0101003F5B42114C9ED045A4EC8D1674DDFAD9</vt:lpwstr>
  </property>
</Properties>
</file>